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9" r:id="rId1"/>
  </p:sldMasterIdLst>
  <p:notesMasterIdLst>
    <p:notesMasterId r:id="rId68"/>
  </p:notesMasterIdLst>
  <p:sldIdLst>
    <p:sldId id="889" r:id="rId2"/>
    <p:sldId id="1009" r:id="rId3"/>
    <p:sldId id="981" r:id="rId4"/>
    <p:sldId id="983" r:id="rId5"/>
    <p:sldId id="984" r:id="rId6"/>
    <p:sldId id="985" r:id="rId7"/>
    <p:sldId id="989" r:id="rId8"/>
    <p:sldId id="990" r:id="rId9"/>
    <p:sldId id="987" r:id="rId10"/>
    <p:sldId id="962" r:id="rId11"/>
    <p:sldId id="988" r:id="rId12"/>
    <p:sldId id="1038" r:id="rId13"/>
    <p:sldId id="1034" r:id="rId14"/>
    <p:sldId id="1039" r:id="rId15"/>
    <p:sldId id="963" r:id="rId16"/>
    <p:sldId id="1035" r:id="rId17"/>
    <p:sldId id="1036" r:id="rId18"/>
    <p:sldId id="1037" r:id="rId19"/>
    <p:sldId id="997" r:id="rId20"/>
    <p:sldId id="998" r:id="rId21"/>
    <p:sldId id="929" r:id="rId22"/>
    <p:sldId id="1000" r:id="rId23"/>
    <p:sldId id="1001" r:id="rId24"/>
    <p:sldId id="1002" r:id="rId25"/>
    <p:sldId id="1003" r:id="rId26"/>
    <p:sldId id="1081" r:id="rId27"/>
    <p:sldId id="1015" r:id="rId28"/>
    <p:sldId id="1033" r:id="rId29"/>
    <p:sldId id="1017" r:id="rId30"/>
    <p:sldId id="1018" r:id="rId31"/>
    <p:sldId id="1040" r:id="rId32"/>
    <p:sldId id="1041" r:id="rId33"/>
    <p:sldId id="1042" r:id="rId34"/>
    <p:sldId id="1043" r:id="rId35"/>
    <p:sldId id="1045" r:id="rId36"/>
    <p:sldId id="1046" r:id="rId37"/>
    <p:sldId id="1062" r:id="rId38"/>
    <p:sldId id="1063" r:id="rId39"/>
    <p:sldId id="1048" r:id="rId40"/>
    <p:sldId id="1064" r:id="rId41"/>
    <p:sldId id="1065" r:id="rId42"/>
    <p:sldId id="1066" r:id="rId43"/>
    <p:sldId id="1049" r:id="rId44"/>
    <p:sldId id="1067" r:id="rId45"/>
    <p:sldId id="1068" r:id="rId46"/>
    <p:sldId id="1069" r:id="rId47"/>
    <p:sldId id="1070" r:id="rId48"/>
    <p:sldId id="1051" r:id="rId49"/>
    <p:sldId id="1052" r:id="rId50"/>
    <p:sldId id="1053" r:id="rId51"/>
    <p:sldId id="1054" r:id="rId52"/>
    <p:sldId id="1055" r:id="rId53"/>
    <p:sldId id="1056" r:id="rId54"/>
    <p:sldId id="1057" r:id="rId55"/>
    <p:sldId id="1058" r:id="rId56"/>
    <p:sldId id="1059" r:id="rId57"/>
    <p:sldId id="1071" r:id="rId58"/>
    <p:sldId id="1060" r:id="rId59"/>
    <p:sldId id="1072" r:id="rId60"/>
    <p:sldId id="1073" r:id="rId61"/>
    <p:sldId id="1074" r:id="rId62"/>
    <p:sldId id="1075" r:id="rId63"/>
    <p:sldId id="1076" r:id="rId64"/>
    <p:sldId id="1077" r:id="rId65"/>
    <p:sldId id="1078" r:id="rId66"/>
    <p:sldId id="1061" r:id="rId67"/>
  </p:sldIdLst>
  <p:sldSz cx="12192000" cy="6858000"/>
  <p:notesSz cx="6797675" cy="99250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leksey Golubtsov" initials="AG" lastIdx="1" clrIdx="0">
    <p:extLst/>
  </p:cmAuthor>
  <p:cmAuthor id="2" name="Блинова Александра Юрьевна" initials="БАЮ" lastIdx="1" clrIdx="1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99FF99"/>
    <a:srgbClr val="66FF66"/>
    <a:srgbClr val="FFFFFF"/>
    <a:srgbClr val="FFCCFF"/>
    <a:srgbClr val="008CC1"/>
    <a:srgbClr val="05AECD"/>
    <a:srgbClr val="64BDFF"/>
    <a:srgbClr val="4D88C7"/>
    <a:srgbClr val="CC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972" autoAdjust="0"/>
    <p:restoredTop sz="94194" autoAdjust="0"/>
  </p:normalViewPr>
  <p:slideViewPr>
    <p:cSldViewPr snapToGrid="0">
      <p:cViewPr varScale="1">
        <p:scale>
          <a:sx n="117" d="100"/>
          <a:sy n="117" d="100"/>
        </p:scale>
        <p:origin x="-588" y="-102"/>
      </p:cViewPr>
      <p:guideLst>
        <p:guide orient="horz" pos="2160"/>
        <p:guide pos="3840"/>
      </p:guideLst>
    </p:cSldViewPr>
  </p:slideViewPr>
  <p:notesTextViewPr>
    <p:cViewPr>
      <p:scale>
        <a:sx n="50" d="100"/>
        <a:sy n="50" d="100"/>
      </p:scale>
      <p:origin x="0" y="0"/>
    </p:cViewPr>
  </p:notesTextViewPr>
  <p:sorterViewPr>
    <p:cViewPr>
      <p:scale>
        <a:sx n="100" d="100"/>
        <a:sy n="100" d="100"/>
      </p:scale>
      <p:origin x="0" y="-838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commentAuthors" Target="commentAuthor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iagrams/_rels/data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7.png"/></Relationships>
</file>

<file path=ppt/diagrams/_rels/drawing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903EAE7-5194-4E85-996B-4FB5984C655D}" type="doc">
      <dgm:prSet loTypeId="urn:microsoft.com/office/officeart/2005/8/layout/vList5" loCatId="list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3867025F-308E-4C4C-9206-1E60761527F1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000" b="1" dirty="0" smtClean="0">
              <a:solidFill>
                <a:schemeClr val="tx1"/>
              </a:solidFill>
            </a:rPr>
            <a:t>ФГОС  общего образования</a:t>
          </a:r>
          <a:endParaRPr lang="ru-RU" sz="2000" b="1" dirty="0">
            <a:solidFill>
              <a:schemeClr val="tx1"/>
            </a:solidFill>
          </a:endParaRPr>
        </a:p>
      </dgm:t>
    </dgm:pt>
    <dgm:pt modelId="{2DF38BF8-3536-45B4-9D3A-494DFC62AC0A}" type="parTrans" cxnId="{87C24DF6-BF33-44A7-9A78-DDD4274BCC59}">
      <dgm:prSet/>
      <dgm:spPr/>
      <dgm:t>
        <a:bodyPr/>
        <a:lstStyle/>
        <a:p>
          <a:endParaRPr lang="ru-RU"/>
        </a:p>
      </dgm:t>
    </dgm:pt>
    <dgm:pt modelId="{352CB5D6-1DE4-4674-A517-9A1A8F8652B2}" type="sibTrans" cxnId="{87C24DF6-BF33-44A7-9A78-DDD4274BCC59}">
      <dgm:prSet/>
      <dgm:spPr/>
      <dgm:t>
        <a:bodyPr/>
        <a:lstStyle/>
        <a:p>
          <a:endParaRPr lang="ru-RU"/>
        </a:p>
      </dgm:t>
    </dgm:pt>
    <dgm:pt modelId="{A1DDFF63-BB13-47F9-B7EF-1E8ADBAA8BBC}">
      <dgm:prSet phldrT="[Текст]"/>
      <dgm:spPr/>
      <dgm:t>
        <a:bodyPr/>
        <a:lstStyle/>
        <a:p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Обязательность воспитательной деятельности в современной школе, в т.ч. внеурочная деятельность</a:t>
          </a:r>
          <a:endParaRPr lang="ru-RU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BBDAAFA-CBB6-488B-A387-82D8252DC31B}" type="parTrans" cxnId="{5508694A-ACA3-4CE2-A57B-4F61222EBEAC}">
      <dgm:prSet/>
      <dgm:spPr/>
      <dgm:t>
        <a:bodyPr/>
        <a:lstStyle/>
        <a:p>
          <a:endParaRPr lang="ru-RU"/>
        </a:p>
      </dgm:t>
    </dgm:pt>
    <dgm:pt modelId="{A317A8CA-5098-4A07-A83B-0C77C6664B77}" type="sibTrans" cxnId="{5508694A-ACA3-4CE2-A57B-4F61222EBEAC}">
      <dgm:prSet/>
      <dgm:spPr/>
      <dgm:t>
        <a:bodyPr/>
        <a:lstStyle/>
        <a:p>
          <a:endParaRPr lang="ru-RU"/>
        </a:p>
      </dgm:t>
    </dgm:pt>
    <dgm:pt modelId="{848BFA27-4D3E-4D01-87E7-3F841EF7FE27}">
      <dgm:prSet phldrT="[Текст]"/>
      <dgm:spPr/>
      <dgm:t>
        <a:bodyPr/>
        <a:lstStyle/>
        <a:p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Результаты воспитания – личностные приобретения школьников</a:t>
          </a:r>
          <a:endParaRPr lang="ru-RU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6E53FAC-48B6-4052-80BB-80A0773C8189}" type="parTrans" cxnId="{9171939B-7A58-4A24-B0D3-ACDCFF95E967}">
      <dgm:prSet/>
      <dgm:spPr/>
      <dgm:t>
        <a:bodyPr/>
        <a:lstStyle/>
        <a:p>
          <a:endParaRPr lang="ru-RU"/>
        </a:p>
      </dgm:t>
    </dgm:pt>
    <dgm:pt modelId="{B690363E-1348-47EE-B719-517EEFF06E35}" type="sibTrans" cxnId="{9171939B-7A58-4A24-B0D3-ACDCFF95E967}">
      <dgm:prSet/>
      <dgm:spPr/>
      <dgm:t>
        <a:bodyPr/>
        <a:lstStyle/>
        <a:p>
          <a:endParaRPr lang="ru-RU"/>
        </a:p>
      </dgm:t>
    </dgm:pt>
    <dgm:pt modelId="{598D7F9F-0CD4-47D0-A19E-D84BD39512FA}">
      <dgm:prSet phldrT="[Текст]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Федеральный закон от 31 июля 2020 г. № 304-ФЗ “О внесении изменений в Федеральный закон «Об образовании в Российской Федерации» по вопросам воспитания обучающихся” </a:t>
          </a:r>
          <a:endParaRPr lang="ru-RU" dirty="0">
            <a:solidFill>
              <a:schemeClr val="tx1"/>
            </a:solidFill>
          </a:endParaRPr>
        </a:p>
      </dgm:t>
    </dgm:pt>
    <dgm:pt modelId="{022BC1A3-1B0F-4444-A3A5-D113E7539D62}" type="parTrans" cxnId="{42F6D376-3696-4824-89BE-E9D10587B839}">
      <dgm:prSet/>
      <dgm:spPr/>
      <dgm:t>
        <a:bodyPr/>
        <a:lstStyle/>
        <a:p>
          <a:endParaRPr lang="ru-RU"/>
        </a:p>
      </dgm:t>
    </dgm:pt>
    <dgm:pt modelId="{AEA6787B-6F0A-4644-B818-02689BE75B77}" type="sibTrans" cxnId="{42F6D376-3696-4824-89BE-E9D10587B839}">
      <dgm:prSet/>
      <dgm:spPr/>
      <dgm:t>
        <a:bodyPr/>
        <a:lstStyle/>
        <a:p>
          <a:endParaRPr lang="ru-RU"/>
        </a:p>
      </dgm:t>
    </dgm:pt>
    <dgm:pt modelId="{C63E2227-2D8D-4523-B89B-43BF4E77FC41}">
      <dgm:prSet phldrT="[Текст]"/>
      <dgm:spPr/>
      <dgm:t>
        <a:bodyPr/>
        <a:lstStyle/>
        <a:p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 трактовке воспитания усилена роль гражданско-патриотического воспитания</a:t>
          </a:r>
          <a:endParaRPr lang="ru-RU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F8CC178-DA07-4415-B6EE-A1F521FE71DA}" type="parTrans" cxnId="{97AC0CBE-9445-4409-B094-B8DEEEA19181}">
      <dgm:prSet/>
      <dgm:spPr/>
      <dgm:t>
        <a:bodyPr/>
        <a:lstStyle/>
        <a:p>
          <a:endParaRPr lang="ru-RU"/>
        </a:p>
      </dgm:t>
    </dgm:pt>
    <dgm:pt modelId="{7FA137A9-2E50-4479-AEBA-AE8642E08BBC}" type="sibTrans" cxnId="{97AC0CBE-9445-4409-B094-B8DEEEA19181}">
      <dgm:prSet/>
      <dgm:spPr/>
      <dgm:t>
        <a:bodyPr/>
        <a:lstStyle/>
        <a:p>
          <a:endParaRPr lang="ru-RU"/>
        </a:p>
      </dgm:t>
    </dgm:pt>
    <dgm:pt modelId="{1FF5C4AA-BF27-4A76-B50A-6E724944E68A}">
      <dgm:prSet phldrT="[Текст]"/>
      <dgm:spPr/>
      <dgm:t>
        <a:bodyPr/>
        <a:lstStyle/>
        <a:p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 ООП ОО включены рабочая программа воспитания  и календарный план воспитательной работы</a:t>
          </a:r>
          <a:endParaRPr lang="ru-RU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36303D2-E2ED-488D-9263-6772321DAC38}" type="parTrans" cxnId="{6146E8D8-F046-4520-8822-A028A8ABBACC}">
      <dgm:prSet/>
      <dgm:spPr/>
      <dgm:t>
        <a:bodyPr/>
        <a:lstStyle/>
        <a:p>
          <a:endParaRPr lang="ru-RU"/>
        </a:p>
      </dgm:t>
    </dgm:pt>
    <dgm:pt modelId="{0BC8FD9B-7AD8-43B8-9360-4783615B862D}" type="sibTrans" cxnId="{6146E8D8-F046-4520-8822-A028A8ABBACC}">
      <dgm:prSet/>
      <dgm:spPr/>
      <dgm:t>
        <a:bodyPr/>
        <a:lstStyle/>
        <a:p>
          <a:endParaRPr lang="ru-RU"/>
        </a:p>
      </dgm:t>
    </dgm:pt>
    <dgm:pt modelId="{C9CB57F1-991B-40BA-A1A8-BB7F484ADE57}">
      <dgm:prSet phldrT="[Текст]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План мероприятий по реализации Стратегии развития воспитания в Российской Федерации на период 2020-2025 гг. (распоряжение Правительства РФ  от 12 ноября 2020 г. № 2945-р )</a:t>
          </a:r>
          <a:endParaRPr lang="ru-RU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26F94B1-41F6-4FC3-8DFF-2613D17B4D9C}" type="parTrans" cxnId="{89AFBF80-75C8-4A37-9334-E0F08FA6DB9A}">
      <dgm:prSet/>
      <dgm:spPr/>
      <dgm:t>
        <a:bodyPr/>
        <a:lstStyle/>
        <a:p>
          <a:endParaRPr lang="ru-RU"/>
        </a:p>
      </dgm:t>
    </dgm:pt>
    <dgm:pt modelId="{BB230318-286E-4826-B0D0-52640ECDAF79}" type="sibTrans" cxnId="{89AFBF80-75C8-4A37-9334-E0F08FA6DB9A}">
      <dgm:prSet/>
      <dgm:spPr/>
      <dgm:t>
        <a:bodyPr/>
        <a:lstStyle/>
        <a:p>
          <a:endParaRPr lang="ru-RU"/>
        </a:p>
      </dgm:t>
    </dgm:pt>
    <dgm:pt modelId="{D7C66CA9-23A5-4527-861B-8E083119CDCF}">
      <dgm:prSet phldrT="[Текст]" custT="1"/>
      <dgm:spPr/>
      <dgm:t>
        <a:bodyPr/>
        <a:lstStyle/>
        <a:p>
          <a:r>
            <a:rPr lang="ru-RU" sz="12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Разработка и внедрение рабочих программ воспитания в общеобразовательных организациях на основе примерной программы</a:t>
          </a:r>
          <a:endParaRPr lang="ru-RU" sz="12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618E5BB-EDD1-4C75-9D48-6B0F6C69DE9C}" type="parTrans" cxnId="{392CEB88-5028-4BDF-AD7D-04484A496859}">
      <dgm:prSet/>
      <dgm:spPr/>
      <dgm:t>
        <a:bodyPr/>
        <a:lstStyle/>
        <a:p>
          <a:endParaRPr lang="ru-RU"/>
        </a:p>
      </dgm:t>
    </dgm:pt>
    <dgm:pt modelId="{23567032-0B97-4F93-87D7-63AE09CD33B9}" type="sibTrans" cxnId="{392CEB88-5028-4BDF-AD7D-04484A496859}">
      <dgm:prSet/>
      <dgm:spPr/>
      <dgm:t>
        <a:bodyPr/>
        <a:lstStyle/>
        <a:p>
          <a:endParaRPr lang="ru-RU"/>
        </a:p>
      </dgm:t>
    </dgm:pt>
    <dgm:pt modelId="{62B99458-B046-4EFD-8A86-6AF4541C9294}">
      <dgm:prSet phldrT="[Текст]" custT="1"/>
      <dgm:spPr/>
      <dgm:t>
        <a:bodyPr/>
        <a:lstStyle/>
        <a:p>
          <a:r>
            <a:rPr lang="ru-RU" sz="12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Проведение мониторинга внедрения рабочих программ</a:t>
          </a:r>
          <a:endParaRPr lang="ru-RU" sz="12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C812950-156D-4944-B97F-BE7A0D3CACFC}" type="parTrans" cxnId="{FA6CC5C7-FD3E-471B-ACF0-0B5B91C13217}">
      <dgm:prSet/>
      <dgm:spPr/>
      <dgm:t>
        <a:bodyPr/>
        <a:lstStyle/>
        <a:p>
          <a:endParaRPr lang="ru-RU"/>
        </a:p>
      </dgm:t>
    </dgm:pt>
    <dgm:pt modelId="{AC560229-3E73-4BA7-881B-EE6ECEFEC6D0}" type="sibTrans" cxnId="{FA6CC5C7-FD3E-471B-ACF0-0B5B91C13217}">
      <dgm:prSet/>
      <dgm:spPr/>
      <dgm:t>
        <a:bodyPr/>
        <a:lstStyle/>
        <a:p>
          <a:endParaRPr lang="ru-RU"/>
        </a:p>
      </dgm:t>
    </dgm:pt>
    <dgm:pt modelId="{09047313-316F-4CD7-B95D-97B79FFAF224}">
      <dgm:prSet phldrT="[Текст]" custT="1"/>
      <dgm:spPr/>
      <dgm:t>
        <a:bodyPr/>
        <a:lstStyle/>
        <a:p>
          <a:r>
            <a:rPr lang="ru-RU" sz="12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Выявление лучших практик, новых форм и технологий инновационного педагогического опыта в сфере воспитания </a:t>
          </a:r>
          <a:endParaRPr lang="ru-RU" sz="12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0405C3C-CF1C-41FA-9539-382FD3580346}" type="parTrans" cxnId="{1CAC274B-3A48-4B61-88FA-0669F1F0E931}">
      <dgm:prSet/>
      <dgm:spPr/>
      <dgm:t>
        <a:bodyPr/>
        <a:lstStyle/>
        <a:p>
          <a:endParaRPr lang="ru-RU"/>
        </a:p>
      </dgm:t>
    </dgm:pt>
    <dgm:pt modelId="{D29D520E-E811-4DBE-B323-1EE8563B1D43}" type="sibTrans" cxnId="{1CAC274B-3A48-4B61-88FA-0669F1F0E931}">
      <dgm:prSet/>
      <dgm:spPr/>
      <dgm:t>
        <a:bodyPr/>
        <a:lstStyle/>
        <a:p>
          <a:endParaRPr lang="ru-RU"/>
        </a:p>
      </dgm:t>
    </dgm:pt>
    <dgm:pt modelId="{2EE2776E-44A4-4D3E-B85A-C6F07DED0662}" type="pres">
      <dgm:prSet presAssocID="{A903EAE7-5194-4E85-996B-4FB5984C655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D7F6E22-4690-409B-A182-1C0DE3195C4C}" type="pres">
      <dgm:prSet presAssocID="{3867025F-308E-4C4C-9206-1E60761527F1}" presName="linNode" presStyleCnt="0"/>
      <dgm:spPr/>
    </dgm:pt>
    <dgm:pt modelId="{8CFB49C7-E8BA-401A-B61F-CDAC73CB9941}" type="pres">
      <dgm:prSet presAssocID="{3867025F-308E-4C4C-9206-1E60761527F1}" presName="parentText" presStyleLbl="node1" presStyleIdx="0" presStyleCnt="3" custLinFactNeighborX="186" custLinFactNeighborY="358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75B8CF-A7F4-4CBB-AE1A-AA71DC69ADEF}" type="pres">
      <dgm:prSet presAssocID="{3867025F-308E-4C4C-9206-1E60761527F1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4F5F984-895F-43C1-B6E9-5FEA3544D12F}" type="pres">
      <dgm:prSet presAssocID="{352CB5D6-1DE4-4674-A517-9A1A8F8652B2}" presName="sp" presStyleCnt="0"/>
      <dgm:spPr/>
    </dgm:pt>
    <dgm:pt modelId="{07E3A967-B0E3-407D-88DE-06B3DBA98A97}" type="pres">
      <dgm:prSet presAssocID="{598D7F9F-0CD4-47D0-A19E-D84BD39512FA}" presName="linNode" presStyleCnt="0"/>
      <dgm:spPr/>
    </dgm:pt>
    <dgm:pt modelId="{42D54066-4A26-4267-9C3D-40337F102A1D}" type="pres">
      <dgm:prSet presAssocID="{598D7F9F-0CD4-47D0-A19E-D84BD39512FA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8FDEA9-86AB-4566-8F91-615424210527}" type="pres">
      <dgm:prSet presAssocID="{598D7F9F-0CD4-47D0-A19E-D84BD39512FA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ED29CC-8E8F-4987-A480-4CCDE20C00FA}" type="pres">
      <dgm:prSet presAssocID="{AEA6787B-6F0A-4644-B818-02689BE75B77}" presName="sp" presStyleCnt="0"/>
      <dgm:spPr/>
    </dgm:pt>
    <dgm:pt modelId="{EAD0480F-E871-4645-B6F9-317CF8A1CD3C}" type="pres">
      <dgm:prSet presAssocID="{C9CB57F1-991B-40BA-A1A8-BB7F484ADE57}" presName="linNode" presStyleCnt="0"/>
      <dgm:spPr/>
    </dgm:pt>
    <dgm:pt modelId="{FBA9E413-16CD-413F-931A-7B9154D78CC7}" type="pres">
      <dgm:prSet presAssocID="{C9CB57F1-991B-40BA-A1A8-BB7F484ADE57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E733A5-B261-482C-97A5-E8AD5537F6E6}" type="pres">
      <dgm:prSet presAssocID="{C9CB57F1-991B-40BA-A1A8-BB7F484ADE57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A6CC5C7-FD3E-471B-ACF0-0B5B91C13217}" srcId="{C9CB57F1-991B-40BA-A1A8-BB7F484ADE57}" destId="{62B99458-B046-4EFD-8A86-6AF4541C9294}" srcOrd="1" destOrd="0" parTransId="{AC812950-156D-4944-B97F-BE7A0D3CACFC}" sibTransId="{AC560229-3E73-4BA7-881B-EE6ECEFEC6D0}"/>
    <dgm:cxn modelId="{26BE2D6C-8E27-4745-B1AD-C318E37C4C68}" type="presOf" srcId="{62B99458-B046-4EFD-8A86-6AF4541C9294}" destId="{31E733A5-B261-482C-97A5-E8AD5537F6E6}" srcOrd="0" destOrd="1" presId="urn:microsoft.com/office/officeart/2005/8/layout/vList5"/>
    <dgm:cxn modelId="{D07C6883-444A-4D6A-B326-F751F325689F}" type="presOf" srcId="{C9CB57F1-991B-40BA-A1A8-BB7F484ADE57}" destId="{FBA9E413-16CD-413F-931A-7B9154D78CC7}" srcOrd="0" destOrd="0" presId="urn:microsoft.com/office/officeart/2005/8/layout/vList5"/>
    <dgm:cxn modelId="{87C24DF6-BF33-44A7-9A78-DDD4274BCC59}" srcId="{A903EAE7-5194-4E85-996B-4FB5984C655D}" destId="{3867025F-308E-4C4C-9206-1E60761527F1}" srcOrd="0" destOrd="0" parTransId="{2DF38BF8-3536-45B4-9D3A-494DFC62AC0A}" sibTransId="{352CB5D6-1DE4-4674-A517-9A1A8F8652B2}"/>
    <dgm:cxn modelId="{327DD676-0F3A-42C6-986D-41BFCE3B26C3}" type="presOf" srcId="{C63E2227-2D8D-4523-B89B-43BF4E77FC41}" destId="{FB8FDEA9-86AB-4566-8F91-615424210527}" srcOrd="0" destOrd="0" presId="urn:microsoft.com/office/officeart/2005/8/layout/vList5"/>
    <dgm:cxn modelId="{C67B5A49-1036-48CC-8ADA-20AAE91E7DE3}" type="presOf" srcId="{848BFA27-4D3E-4D01-87E7-3F841EF7FE27}" destId="{4875B8CF-A7F4-4CBB-AE1A-AA71DC69ADEF}" srcOrd="0" destOrd="1" presId="urn:microsoft.com/office/officeart/2005/8/layout/vList5"/>
    <dgm:cxn modelId="{D5921D45-9A1D-48B1-B508-BB7D53D740BA}" type="presOf" srcId="{A903EAE7-5194-4E85-996B-4FB5984C655D}" destId="{2EE2776E-44A4-4D3E-B85A-C6F07DED0662}" srcOrd="0" destOrd="0" presId="urn:microsoft.com/office/officeart/2005/8/layout/vList5"/>
    <dgm:cxn modelId="{D0BF68AF-53DD-4DE8-AE22-B9C3CB748733}" type="presOf" srcId="{09047313-316F-4CD7-B95D-97B79FFAF224}" destId="{31E733A5-B261-482C-97A5-E8AD5537F6E6}" srcOrd="0" destOrd="2" presId="urn:microsoft.com/office/officeart/2005/8/layout/vList5"/>
    <dgm:cxn modelId="{9171939B-7A58-4A24-B0D3-ACDCFF95E967}" srcId="{3867025F-308E-4C4C-9206-1E60761527F1}" destId="{848BFA27-4D3E-4D01-87E7-3F841EF7FE27}" srcOrd="1" destOrd="0" parTransId="{D6E53FAC-48B6-4052-80BB-80A0773C8189}" sibTransId="{B690363E-1348-47EE-B719-517EEFF06E35}"/>
    <dgm:cxn modelId="{8D7E396C-8D33-4132-ADCA-C317ABEF948F}" type="presOf" srcId="{3867025F-308E-4C4C-9206-1E60761527F1}" destId="{8CFB49C7-E8BA-401A-B61F-CDAC73CB9941}" srcOrd="0" destOrd="0" presId="urn:microsoft.com/office/officeart/2005/8/layout/vList5"/>
    <dgm:cxn modelId="{1322F45A-641B-4922-96B0-A8DBE68D44FE}" type="presOf" srcId="{598D7F9F-0CD4-47D0-A19E-D84BD39512FA}" destId="{42D54066-4A26-4267-9C3D-40337F102A1D}" srcOrd="0" destOrd="0" presId="urn:microsoft.com/office/officeart/2005/8/layout/vList5"/>
    <dgm:cxn modelId="{42F6D376-3696-4824-89BE-E9D10587B839}" srcId="{A903EAE7-5194-4E85-996B-4FB5984C655D}" destId="{598D7F9F-0CD4-47D0-A19E-D84BD39512FA}" srcOrd="1" destOrd="0" parTransId="{022BC1A3-1B0F-4444-A3A5-D113E7539D62}" sibTransId="{AEA6787B-6F0A-4644-B818-02689BE75B77}"/>
    <dgm:cxn modelId="{6146E8D8-F046-4520-8822-A028A8ABBACC}" srcId="{598D7F9F-0CD4-47D0-A19E-D84BD39512FA}" destId="{1FF5C4AA-BF27-4A76-B50A-6E724944E68A}" srcOrd="1" destOrd="0" parTransId="{A36303D2-E2ED-488D-9263-6772321DAC38}" sibTransId="{0BC8FD9B-7AD8-43B8-9360-4783615B862D}"/>
    <dgm:cxn modelId="{392CEB88-5028-4BDF-AD7D-04484A496859}" srcId="{C9CB57F1-991B-40BA-A1A8-BB7F484ADE57}" destId="{D7C66CA9-23A5-4527-861B-8E083119CDCF}" srcOrd="0" destOrd="0" parTransId="{4618E5BB-EDD1-4C75-9D48-6B0F6C69DE9C}" sibTransId="{23567032-0B97-4F93-87D7-63AE09CD33B9}"/>
    <dgm:cxn modelId="{1CAC274B-3A48-4B61-88FA-0669F1F0E931}" srcId="{C9CB57F1-991B-40BA-A1A8-BB7F484ADE57}" destId="{09047313-316F-4CD7-B95D-97B79FFAF224}" srcOrd="2" destOrd="0" parTransId="{A0405C3C-CF1C-41FA-9539-382FD3580346}" sibTransId="{D29D520E-E811-4DBE-B323-1EE8563B1D43}"/>
    <dgm:cxn modelId="{97AC0CBE-9445-4409-B094-B8DEEEA19181}" srcId="{598D7F9F-0CD4-47D0-A19E-D84BD39512FA}" destId="{C63E2227-2D8D-4523-B89B-43BF4E77FC41}" srcOrd="0" destOrd="0" parTransId="{DF8CC178-DA07-4415-B6EE-A1F521FE71DA}" sibTransId="{7FA137A9-2E50-4479-AEBA-AE8642E08BBC}"/>
    <dgm:cxn modelId="{5508694A-ACA3-4CE2-A57B-4F61222EBEAC}" srcId="{3867025F-308E-4C4C-9206-1E60761527F1}" destId="{A1DDFF63-BB13-47F9-B7EF-1E8ADBAA8BBC}" srcOrd="0" destOrd="0" parTransId="{4BBDAAFA-CBB6-488B-A387-82D8252DC31B}" sibTransId="{A317A8CA-5098-4A07-A83B-0C77C6664B77}"/>
    <dgm:cxn modelId="{4BEBD6A7-52D9-43C1-83F4-7F3898B5393E}" type="presOf" srcId="{1FF5C4AA-BF27-4A76-B50A-6E724944E68A}" destId="{FB8FDEA9-86AB-4566-8F91-615424210527}" srcOrd="0" destOrd="1" presId="urn:microsoft.com/office/officeart/2005/8/layout/vList5"/>
    <dgm:cxn modelId="{89AFBF80-75C8-4A37-9334-E0F08FA6DB9A}" srcId="{A903EAE7-5194-4E85-996B-4FB5984C655D}" destId="{C9CB57F1-991B-40BA-A1A8-BB7F484ADE57}" srcOrd="2" destOrd="0" parTransId="{326F94B1-41F6-4FC3-8DFF-2613D17B4D9C}" sibTransId="{BB230318-286E-4826-B0D0-52640ECDAF79}"/>
    <dgm:cxn modelId="{1A40E695-CECE-4A57-9C19-6964427C9456}" type="presOf" srcId="{A1DDFF63-BB13-47F9-B7EF-1E8ADBAA8BBC}" destId="{4875B8CF-A7F4-4CBB-AE1A-AA71DC69ADEF}" srcOrd="0" destOrd="0" presId="urn:microsoft.com/office/officeart/2005/8/layout/vList5"/>
    <dgm:cxn modelId="{FBD44028-CD85-4AF0-89F2-F35FF4956B76}" type="presOf" srcId="{D7C66CA9-23A5-4527-861B-8E083119CDCF}" destId="{31E733A5-B261-482C-97A5-E8AD5537F6E6}" srcOrd="0" destOrd="0" presId="urn:microsoft.com/office/officeart/2005/8/layout/vList5"/>
    <dgm:cxn modelId="{971DD1D4-BA81-40F2-8D01-FEEC68298FF1}" type="presParOf" srcId="{2EE2776E-44A4-4D3E-B85A-C6F07DED0662}" destId="{8D7F6E22-4690-409B-A182-1C0DE3195C4C}" srcOrd="0" destOrd="0" presId="urn:microsoft.com/office/officeart/2005/8/layout/vList5"/>
    <dgm:cxn modelId="{B5CC3212-D7F0-4B10-B823-13D3D13D5C97}" type="presParOf" srcId="{8D7F6E22-4690-409B-A182-1C0DE3195C4C}" destId="{8CFB49C7-E8BA-401A-B61F-CDAC73CB9941}" srcOrd="0" destOrd="0" presId="urn:microsoft.com/office/officeart/2005/8/layout/vList5"/>
    <dgm:cxn modelId="{3EEBA4E0-6BD5-40D1-980E-B75193800C25}" type="presParOf" srcId="{8D7F6E22-4690-409B-A182-1C0DE3195C4C}" destId="{4875B8CF-A7F4-4CBB-AE1A-AA71DC69ADEF}" srcOrd="1" destOrd="0" presId="urn:microsoft.com/office/officeart/2005/8/layout/vList5"/>
    <dgm:cxn modelId="{A6523669-7505-4B8F-B12C-D4BC8E438524}" type="presParOf" srcId="{2EE2776E-44A4-4D3E-B85A-C6F07DED0662}" destId="{94F5F984-895F-43C1-B6E9-5FEA3544D12F}" srcOrd="1" destOrd="0" presId="urn:microsoft.com/office/officeart/2005/8/layout/vList5"/>
    <dgm:cxn modelId="{293D23A1-0AF9-45F9-963E-6056B991D110}" type="presParOf" srcId="{2EE2776E-44A4-4D3E-B85A-C6F07DED0662}" destId="{07E3A967-B0E3-407D-88DE-06B3DBA98A97}" srcOrd="2" destOrd="0" presId="urn:microsoft.com/office/officeart/2005/8/layout/vList5"/>
    <dgm:cxn modelId="{2FCE3C60-C512-4EF5-B42D-3D0199CCA8AC}" type="presParOf" srcId="{07E3A967-B0E3-407D-88DE-06B3DBA98A97}" destId="{42D54066-4A26-4267-9C3D-40337F102A1D}" srcOrd="0" destOrd="0" presId="urn:microsoft.com/office/officeart/2005/8/layout/vList5"/>
    <dgm:cxn modelId="{6A3F21C9-6554-468A-AADB-EE1E660BEED4}" type="presParOf" srcId="{07E3A967-B0E3-407D-88DE-06B3DBA98A97}" destId="{FB8FDEA9-86AB-4566-8F91-615424210527}" srcOrd="1" destOrd="0" presId="urn:microsoft.com/office/officeart/2005/8/layout/vList5"/>
    <dgm:cxn modelId="{10874AED-CAC9-4CC3-82EA-2293F34DE82B}" type="presParOf" srcId="{2EE2776E-44A4-4D3E-B85A-C6F07DED0662}" destId="{86ED29CC-8E8F-4987-A480-4CCDE20C00FA}" srcOrd="3" destOrd="0" presId="urn:microsoft.com/office/officeart/2005/8/layout/vList5"/>
    <dgm:cxn modelId="{BDD4E428-FAEF-4E0E-95FF-93B6DE3ED958}" type="presParOf" srcId="{2EE2776E-44A4-4D3E-B85A-C6F07DED0662}" destId="{EAD0480F-E871-4645-B6F9-317CF8A1CD3C}" srcOrd="4" destOrd="0" presId="urn:microsoft.com/office/officeart/2005/8/layout/vList5"/>
    <dgm:cxn modelId="{30FA593E-B339-421F-854F-2BB809A08654}" type="presParOf" srcId="{EAD0480F-E871-4645-B6F9-317CF8A1CD3C}" destId="{FBA9E413-16CD-413F-931A-7B9154D78CC7}" srcOrd="0" destOrd="0" presId="urn:microsoft.com/office/officeart/2005/8/layout/vList5"/>
    <dgm:cxn modelId="{987B9142-EA01-49B0-8770-FF9219AA9C15}" type="presParOf" srcId="{EAD0480F-E871-4645-B6F9-317CF8A1CD3C}" destId="{31E733A5-B261-482C-97A5-E8AD5537F6E6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0D83E38-8F50-41D4-B8BB-48833220EA4C}" type="doc">
      <dgm:prSet loTypeId="urn:microsoft.com/office/officeart/2005/8/layout/list1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B942C813-7682-4AA0-A382-5B43E62AA2DE}">
      <dgm:prSet phldrT="[Текст]"/>
      <dgm:spPr/>
      <dgm:t>
        <a:bodyPr/>
        <a:lstStyle/>
        <a:p>
          <a:r>
            <a:rPr lang="ru-RU" b="1" dirty="0" smtClean="0"/>
            <a:t>ГРАЖДАНСКОЕ ВОСПИТАНИЕ</a:t>
          </a:r>
          <a:endParaRPr lang="ru-RU" b="1" dirty="0"/>
        </a:p>
      </dgm:t>
    </dgm:pt>
    <dgm:pt modelId="{535291DF-B0CB-4C3E-BEE0-7765A4DA3A27}" type="parTrans" cxnId="{36F78FF5-0682-4BDA-9F59-6E88A2487D4B}">
      <dgm:prSet/>
      <dgm:spPr/>
      <dgm:t>
        <a:bodyPr/>
        <a:lstStyle/>
        <a:p>
          <a:endParaRPr lang="ru-RU"/>
        </a:p>
      </dgm:t>
    </dgm:pt>
    <dgm:pt modelId="{E86F6742-2F98-4349-84FF-8DC4871E8164}" type="sibTrans" cxnId="{36F78FF5-0682-4BDA-9F59-6E88A2487D4B}">
      <dgm:prSet/>
      <dgm:spPr/>
      <dgm:t>
        <a:bodyPr/>
        <a:lstStyle/>
        <a:p>
          <a:endParaRPr lang="ru-RU"/>
        </a:p>
      </dgm:t>
    </dgm:pt>
    <dgm:pt modelId="{2DC1E325-2CE9-4A49-9196-8F97DFA5D343}">
      <dgm:prSet phldrT="[Текст]"/>
      <dgm:spPr/>
      <dgm:t>
        <a:bodyPr/>
        <a:lstStyle/>
        <a:p>
          <a:r>
            <a:rPr lang="ru-RU" b="1" dirty="0" smtClean="0"/>
            <a:t>ПАТРИОТИЧЕСКОЕ ВОСПИТАНИЕ</a:t>
          </a:r>
          <a:endParaRPr lang="ru-RU" b="1" dirty="0"/>
        </a:p>
      </dgm:t>
    </dgm:pt>
    <dgm:pt modelId="{0A106114-001B-43EB-9DF5-16C53F5B4303}" type="parTrans" cxnId="{1EC8386F-E81B-40D5-BFF2-BF53F1F733DC}">
      <dgm:prSet/>
      <dgm:spPr/>
      <dgm:t>
        <a:bodyPr/>
        <a:lstStyle/>
        <a:p>
          <a:endParaRPr lang="ru-RU"/>
        </a:p>
      </dgm:t>
    </dgm:pt>
    <dgm:pt modelId="{C939130C-70AC-4130-8BBA-C3EE245D22C5}" type="sibTrans" cxnId="{1EC8386F-E81B-40D5-BFF2-BF53F1F733DC}">
      <dgm:prSet/>
      <dgm:spPr/>
      <dgm:t>
        <a:bodyPr/>
        <a:lstStyle/>
        <a:p>
          <a:endParaRPr lang="ru-RU"/>
        </a:p>
      </dgm:t>
    </dgm:pt>
    <dgm:pt modelId="{953463A5-D594-4615-A19A-3B09E8806451}">
      <dgm:prSet phldrT="[Текст]"/>
      <dgm:spPr/>
      <dgm:t>
        <a:bodyPr/>
        <a:lstStyle/>
        <a:p>
          <a:r>
            <a:rPr lang="ru-RU" b="1" dirty="0" smtClean="0"/>
            <a:t>ДУХОВНОЕ И НРАВСТВЕННОЕ ВОСПИТАНИЕ</a:t>
          </a:r>
          <a:endParaRPr lang="ru-RU" b="1" dirty="0"/>
        </a:p>
      </dgm:t>
    </dgm:pt>
    <dgm:pt modelId="{A4B792AA-9D5E-4247-B874-862D504B3EEA}" type="parTrans" cxnId="{6BF0E6B3-A41F-411F-A62D-D521D98507DC}">
      <dgm:prSet/>
      <dgm:spPr/>
      <dgm:t>
        <a:bodyPr/>
        <a:lstStyle/>
        <a:p>
          <a:endParaRPr lang="ru-RU"/>
        </a:p>
      </dgm:t>
    </dgm:pt>
    <dgm:pt modelId="{E9278D3B-8A0B-4E84-9D00-456812217E67}" type="sibTrans" cxnId="{6BF0E6B3-A41F-411F-A62D-D521D98507DC}">
      <dgm:prSet/>
      <dgm:spPr/>
      <dgm:t>
        <a:bodyPr/>
        <a:lstStyle/>
        <a:p>
          <a:endParaRPr lang="ru-RU"/>
        </a:p>
      </dgm:t>
    </dgm:pt>
    <dgm:pt modelId="{E4ED6384-667E-4210-A729-FFCCFD690CA0}" type="pres">
      <dgm:prSet presAssocID="{70D83E38-8F50-41D4-B8BB-48833220EA4C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CED04C2-7892-4916-8F60-35D6412AAE3A}" type="pres">
      <dgm:prSet presAssocID="{B942C813-7682-4AA0-A382-5B43E62AA2DE}" presName="parentLin" presStyleCnt="0"/>
      <dgm:spPr/>
    </dgm:pt>
    <dgm:pt modelId="{16C8C82F-815D-4BE3-ABDB-F808B274523A}" type="pres">
      <dgm:prSet presAssocID="{B942C813-7682-4AA0-A382-5B43E62AA2DE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F4E3BA84-C37B-447A-9832-F327233A927F}" type="pres">
      <dgm:prSet presAssocID="{B942C813-7682-4AA0-A382-5B43E62AA2DE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63BA2A-E8F8-408F-9400-4D16A8369CE7}" type="pres">
      <dgm:prSet presAssocID="{B942C813-7682-4AA0-A382-5B43E62AA2DE}" presName="negativeSpace" presStyleCnt="0"/>
      <dgm:spPr/>
    </dgm:pt>
    <dgm:pt modelId="{0773B6E8-152F-4D0D-BDE6-18F56BD1547E}" type="pres">
      <dgm:prSet presAssocID="{B942C813-7682-4AA0-A382-5B43E62AA2DE}" presName="childText" presStyleLbl="conFgAcc1" presStyleIdx="0" presStyleCnt="3">
        <dgm:presLayoutVars>
          <dgm:bulletEnabled val="1"/>
        </dgm:presLayoutVars>
      </dgm:prSet>
      <dgm:spPr/>
    </dgm:pt>
    <dgm:pt modelId="{0F6D4493-8290-4E3F-9FDD-AC8A34FEB1C7}" type="pres">
      <dgm:prSet presAssocID="{E86F6742-2F98-4349-84FF-8DC4871E8164}" presName="spaceBetweenRectangles" presStyleCnt="0"/>
      <dgm:spPr/>
    </dgm:pt>
    <dgm:pt modelId="{F62B9D5F-AB57-4769-909F-D9D27DE8B815}" type="pres">
      <dgm:prSet presAssocID="{2DC1E325-2CE9-4A49-9196-8F97DFA5D343}" presName="parentLin" presStyleCnt="0"/>
      <dgm:spPr/>
    </dgm:pt>
    <dgm:pt modelId="{774EBD3D-7150-4C8C-9FF4-575C7D39169F}" type="pres">
      <dgm:prSet presAssocID="{2DC1E325-2CE9-4A49-9196-8F97DFA5D343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BFFE8BF5-05F0-4B52-9BBC-1BC3E5E1D32C}" type="pres">
      <dgm:prSet presAssocID="{2DC1E325-2CE9-4A49-9196-8F97DFA5D343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73D340-4012-47CF-A5FF-0C442C8CB873}" type="pres">
      <dgm:prSet presAssocID="{2DC1E325-2CE9-4A49-9196-8F97DFA5D343}" presName="negativeSpace" presStyleCnt="0"/>
      <dgm:spPr/>
    </dgm:pt>
    <dgm:pt modelId="{F7EC0756-07B6-4D8A-A57B-9BFEE21EC8DD}" type="pres">
      <dgm:prSet presAssocID="{2DC1E325-2CE9-4A49-9196-8F97DFA5D343}" presName="childText" presStyleLbl="conFgAcc1" presStyleIdx="1" presStyleCnt="3">
        <dgm:presLayoutVars>
          <dgm:bulletEnabled val="1"/>
        </dgm:presLayoutVars>
      </dgm:prSet>
      <dgm:spPr/>
    </dgm:pt>
    <dgm:pt modelId="{5578EC93-08F2-41E7-911B-6A37E16A7C8B}" type="pres">
      <dgm:prSet presAssocID="{C939130C-70AC-4130-8BBA-C3EE245D22C5}" presName="spaceBetweenRectangles" presStyleCnt="0"/>
      <dgm:spPr/>
    </dgm:pt>
    <dgm:pt modelId="{6DD8983E-E65F-4551-9A5C-72B6BDAA9268}" type="pres">
      <dgm:prSet presAssocID="{953463A5-D594-4615-A19A-3B09E8806451}" presName="parentLin" presStyleCnt="0"/>
      <dgm:spPr/>
    </dgm:pt>
    <dgm:pt modelId="{77993E5D-F356-49D1-A887-1A31443F0EC6}" type="pres">
      <dgm:prSet presAssocID="{953463A5-D594-4615-A19A-3B09E8806451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CD43AB6B-2AE4-4EC6-8005-86EEEC5FBE44}" type="pres">
      <dgm:prSet presAssocID="{953463A5-D594-4615-A19A-3B09E8806451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00A5CA-06F1-4347-9437-8431448A0BE3}" type="pres">
      <dgm:prSet presAssocID="{953463A5-D594-4615-A19A-3B09E8806451}" presName="negativeSpace" presStyleCnt="0"/>
      <dgm:spPr/>
    </dgm:pt>
    <dgm:pt modelId="{24D7A52E-35F5-4D62-97FE-04DE533D8AEB}" type="pres">
      <dgm:prSet presAssocID="{953463A5-D594-4615-A19A-3B09E8806451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1EC8386F-E81B-40D5-BFF2-BF53F1F733DC}" srcId="{70D83E38-8F50-41D4-B8BB-48833220EA4C}" destId="{2DC1E325-2CE9-4A49-9196-8F97DFA5D343}" srcOrd="1" destOrd="0" parTransId="{0A106114-001B-43EB-9DF5-16C53F5B4303}" sibTransId="{C939130C-70AC-4130-8BBA-C3EE245D22C5}"/>
    <dgm:cxn modelId="{E52B174C-4A20-4230-A50B-CE0E3E8D9FC1}" type="presOf" srcId="{953463A5-D594-4615-A19A-3B09E8806451}" destId="{CD43AB6B-2AE4-4EC6-8005-86EEEC5FBE44}" srcOrd="1" destOrd="0" presId="urn:microsoft.com/office/officeart/2005/8/layout/list1"/>
    <dgm:cxn modelId="{80E53ABB-8418-4300-BB8C-65CDA5AE67CF}" type="presOf" srcId="{B942C813-7682-4AA0-A382-5B43E62AA2DE}" destId="{F4E3BA84-C37B-447A-9832-F327233A927F}" srcOrd="1" destOrd="0" presId="urn:microsoft.com/office/officeart/2005/8/layout/list1"/>
    <dgm:cxn modelId="{C0FBBD3D-BD29-4242-A4D4-E1E7509CBBDC}" type="presOf" srcId="{B942C813-7682-4AA0-A382-5B43E62AA2DE}" destId="{16C8C82F-815D-4BE3-ABDB-F808B274523A}" srcOrd="0" destOrd="0" presId="urn:microsoft.com/office/officeart/2005/8/layout/list1"/>
    <dgm:cxn modelId="{2466DA46-517C-4810-AE01-14A983835015}" type="presOf" srcId="{953463A5-D594-4615-A19A-3B09E8806451}" destId="{77993E5D-F356-49D1-A887-1A31443F0EC6}" srcOrd="0" destOrd="0" presId="urn:microsoft.com/office/officeart/2005/8/layout/list1"/>
    <dgm:cxn modelId="{882B36E1-060B-41E5-AF3C-8A76235E49EE}" type="presOf" srcId="{2DC1E325-2CE9-4A49-9196-8F97DFA5D343}" destId="{BFFE8BF5-05F0-4B52-9BBC-1BC3E5E1D32C}" srcOrd="1" destOrd="0" presId="urn:microsoft.com/office/officeart/2005/8/layout/list1"/>
    <dgm:cxn modelId="{25CA02D1-B641-4513-8BB1-22736278E8BB}" type="presOf" srcId="{2DC1E325-2CE9-4A49-9196-8F97DFA5D343}" destId="{774EBD3D-7150-4C8C-9FF4-575C7D39169F}" srcOrd="0" destOrd="0" presId="urn:microsoft.com/office/officeart/2005/8/layout/list1"/>
    <dgm:cxn modelId="{F8842D21-70F0-413E-8F6D-BFB77BA4F81D}" type="presOf" srcId="{70D83E38-8F50-41D4-B8BB-48833220EA4C}" destId="{E4ED6384-667E-4210-A729-FFCCFD690CA0}" srcOrd="0" destOrd="0" presId="urn:microsoft.com/office/officeart/2005/8/layout/list1"/>
    <dgm:cxn modelId="{6BF0E6B3-A41F-411F-A62D-D521D98507DC}" srcId="{70D83E38-8F50-41D4-B8BB-48833220EA4C}" destId="{953463A5-D594-4615-A19A-3B09E8806451}" srcOrd="2" destOrd="0" parTransId="{A4B792AA-9D5E-4247-B874-862D504B3EEA}" sibTransId="{E9278D3B-8A0B-4E84-9D00-456812217E67}"/>
    <dgm:cxn modelId="{36F78FF5-0682-4BDA-9F59-6E88A2487D4B}" srcId="{70D83E38-8F50-41D4-B8BB-48833220EA4C}" destId="{B942C813-7682-4AA0-A382-5B43E62AA2DE}" srcOrd="0" destOrd="0" parTransId="{535291DF-B0CB-4C3E-BEE0-7765A4DA3A27}" sibTransId="{E86F6742-2F98-4349-84FF-8DC4871E8164}"/>
    <dgm:cxn modelId="{03A4E5AC-B99A-43EC-9A54-949CD8548342}" type="presParOf" srcId="{E4ED6384-667E-4210-A729-FFCCFD690CA0}" destId="{ECED04C2-7892-4916-8F60-35D6412AAE3A}" srcOrd="0" destOrd="0" presId="urn:microsoft.com/office/officeart/2005/8/layout/list1"/>
    <dgm:cxn modelId="{1B8981BE-B12B-464E-9F12-2CB2F9EEF997}" type="presParOf" srcId="{ECED04C2-7892-4916-8F60-35D6412AAE3A}" destId="{16C8C82F-815D-4BE3-ABDB-F808B274523A}" srcOrd="0" destOrd="0" presId="urn:microsoft.com/office/officeart/2005/8/layout/list1"/>
    <dgm:cxn modelId="{DBD8A975-7526-43DB-887E-7700DCA2272B}" type="presParOf" srcId="{ECED04C2-7892-4916-8F60-35D6412AAE3A}" destId="{F4E3BA84-C37B-447A-9832-F327233A927F}" srcOrd="1" destOrd="0" presId="urn:microsoft.com/office/officeart/2005/8/layout/list1"/>
    <dgm:cxn modelId="{B1CE7C6E-B555-4682-96F8-9E9978FE9063}" type="presParOf" srcId="{E4ED6384-667E-4210-A729-FFCCFD690CA0}" destId="{1463BA2A-E8F8-408F-9400-4D16A8369CE7}" srcOrd="1" destOrd="0" presId="urn:microsoft.com/office/officeart/2005/8/layout/list1"/>
    <dgm:cxn modelId="{C582F6D3-8111-43FD-989A-56404601D1E1}" type="presParOf" srcId="{E4ED6384-667E-4210-A729-FFCCFD690CA0}" destId="{0773B6E8-152F-4D0D-BDE6-18F56BD1547E}" srcOrd="2" destOrd="0" presId="urn:microsoft.com/office/officeart/2005/8/layout/list1"/>
    <dgm:cxn modelId="{BDFEAFA0-7F61-445C-8ACD-BDD76943DB3A}" type="presParOf" srcId="{E4ED6384-667E-4210-A729-FFCCFD690CA0}" destId="{0F6D4493-8290-4E3F-9FDD-AC8A34FEB1C7}" srcOrd="3" destOrd="0" presId="urn:microsoft.com/office/officeart/2005/8/layout/list1"/>
    <dgm:cxn modelId="{BB3CB152-AE2A-476E-8DF6-A66577ACEA41}" type="presParOf" srcId="{E4ED6384-667E-4210-A729-FFCCFD690CA0}" destId="{F62B9D5F-AB57-4769-909F-D9D27DE8B815}" srcOrd="4" destOrd="0" presId="urn:microsoft.com/office/officeart/2005/8/layout/list1"/>
    <dgm:cxn modelId="{54E9DEBE-3547-4493-B3E2-CB5B74578433}" type="presParOf" srcId="{F62B9D5F-AB57-4769-909F-D9D27DE8B815}" destId="{774EBD3D-7150-4C8C-9FF4-575C7D39169F}" srcOrd="0" destOrd="0" presId="urn:microsoft.com/office/officeart/2005/8/layout/list1"/>
    <dgm:cxn modelId="{70D7637E-886A-41CB-936D-FBEB9DA5F527}" type="presParOf" srcId="{F62B9D5F-AB57-4769-909F-D9D27DE8B815}" destId="{BFFE8BF5-05F0-4B52-9BBC-1BC3E5E1D32C}" srcOrd="1" destOrd="0" presId="urn:microsoft.com/office/officeart/2005/8/layout/list1"/>
    <dgm:cxn modelId="{56461D0B-9968-43E4-9523-F2E3307E638D}" type="presParOf" srcId="{E4ED6384-667E-4210-A729-FFCCFD690CA0}" destId="{DF73D340-4012-47CF-A5FF-0C442C8CB873}" srcOrd="5" destOrd="0" presId="urn:microsoft.com/office/officeart/2005/8/layout/list1"/>
    <dgm:cxn modelId="{5B3D646E-25CA-476F-9EAD-00D4005F4E34}" type="presParOf" srcId="{E4ED6384-667E-4210-A729-FFCCFD690CA0}" destId="{F7EC0756-07B6-4D8A-A57B-9BFEE21EC8DD}" srcOrd="6" destOrd="0" presId="urn:microsoft.com/office/officeart/2005/8/layout/list1"/>
    <dgm:cxn modelId="{157822CB-AD88-4ABA-9178-9E5B007EE076}" type="presParOf" srcId="{E4ED6384-667E-4210-A729-FFCCFD690CA0}" destId="{5578EC93-08F2-41E7-911B-6A37E16A7C8B}" srcOrd="7" destOrd="0" presId="urn:microsoft.com/office/officeart/2005/8/layout/list1"/>
    <dgm:cxn modelId="{2A608F96-463E-4802-9ACB-EF3F4BAA2DB4}" type="presParOf" srcId="{E4ED6384-667E-4210-A729-FFCCFD690CA0}" destId="{6DD8983E-E65F-4551-9A5C-72B6BDAA9268}" srcOrd="8" destOrd="0" presId="urn:microsoft.com/office/officeart/2005/8/layout/list1"/>
    <dgm:cxn modelId="{715E72BA-9AEE-4A5A-B429-A441486ADD98}" type="presParOf" srcId="{6DD8983E-E65F-4551-9A5C-72B6BDAA9268}" destId="{77993E5D-F356-49D1-A887-1A31443F0EC6}" srcOrd="0" destOrd="0" presId="urn:microsoft.com/office/officeart/2005/8/layout/list1"/>
    <dgm:cxn modelId="{638254D1-216D-419B-AB7F-690B7C90524B}" type="presParOf" srcId="{6DD8983E-E65F-4551-9A5C-72B6BDAA9268}" destId="{CD43AB6B-2AE4-4EC6-8005-86EEEC5FBE44}" srcOrd="1" destOrd="0" presId="urn:microsoft.com/office/officeart/2005/8/layout/list1"/>
    <dgm:cxn modelId="{B766C416-1DA4-4772-882B-21E3136EC4F8}" type="presParOf" srcId="{E4ED6384-667E-4210-A729-FFCCFD690CA0}" destId="{DB00A5CA-06F1-4347-9437-8431448A0BE3}" srcOrd="9" destOrd="0" presId="urn:microsoft.com/office/officeart/2005/8/layout/list1"/>
    <dgm:cxn modelId="{A8DE2AE6-F7D6-49C3-AFE9-F25E99E93199}" type="presParOf" srcId="{E4ED6384-667E-4210-A729-FFCCFD690CA0}" destId="{24D7A52E-35F5-4D62-97FE-04DE533D8AEB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0D83E38-8F50-41D4-B8BB-48833220EA4C}" type="doc">
      <dgm:prSet loTypeId="urn:microsoft.com/office/officeart/2005/8/layout/list1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B942C813-7682-4AA0-A382-5B43E62AA2DE}">
      <dgm:prSet phldrT="[Текст]"/>
      <dgm:spPr/>
      <dgm:t>
        <a:bodyPr/>
        <a:lstStyle/>
        <a:p>
          <a:r>
            <a:rPr lang="ru-RU" b="1" dirty="0" smtClean="0"/>
            <a:t>ПРИОБЩЕНИЕ К КУЛЬТУРНОМУ НАСЛЕДИЮ</a:t>
          </a:r>
          <a:endParaRPr lang="ru-RU" b="1" dirty="0"/>
        </a:p>
      </dgm:t>
    </dgm:pt>
    <dgm:pt modelId="{535291DF-B0CB-4C3E-BEE0-7765A4DA3A27}" type="parTrans" cxnId="{36F78FF5-0682-4BDA-9F59-6E88A2487D4B}">
      <dgm:prSet/>
      <dgm:spPr/>
      <dgm:t>
        <a:bodyPr/>
        <a:lstStyle/>
        <a:p>
          <a:endParaRPr lang="ru-RU"/>
        </a:p>
      </dgm:t>
    </dgm:pt>
    <dgm:pt modelId="{E86F6742-2F98-4349-84FF-8DC4871E8164}" type="sibTrans" cxnId="{36F78FF5-0682-4BDA-9F59-6E88A2487D4B}">
      <dgm:prSet/>
      <dgm:spPr/>
      <dgm:t>
        <a:bodyPr/>
        <a:lstStyle/>
        <a:p>
          <a:endParaRPr lang="ru-RU"/>
        </a:p>
      </dgm:t>
    </dgm:pt>
    <dgm:pt modelId="{2DC1E325-2CE9-4A49-9196-8F97DFA5D343}">
      <dgm:prSet phldrT="[Текст]"/>
      <dgm:spPr/>
      <dgm:t>
        <a:bodyPr/>
        <a:lstStyle/>
        <a:p>
          <a:r>
            <a:rPr lang="ru-RU" b="1" dirty="0" smtClean="0"/>
            <a:t>ПОПУЛЯРИЗАЦИЯ НАУЧНЫХ ЗНАНИЙ</a:t>
          </a:r>
          <a:endParaRPr lang="ru-RU" b="1" dirty="0"/>
        </a:p>
      </dgm:t>
    </dgm:pt>
    <dgm:pt modelId="{0A106114-001B-43EB-9DF5-16C53F5B4303}" type="parTrans" cxnId="{1EC8386F-E81B-40D5-BFF2-BF53F1F733DC}">
      <dgm:prSet/>
      <dgm:spPr/>
      <dgm:t>
        <a:bodyPr/>
        <a:lstStyle/>
        <a:p>
          <a:endParaRPr lang="ru-RU"/>
        </a:p>
      </dgm:t>
    </dgm:pt>
    <dgm:pt modelId="{C939130C-70AC-4130-8BBA-C3EE245D22C5}" type="sibTrans" cxnId="{1EC8386F-E81B-40D5-BFF2-BF53F1F733DC}">
      <dgm:prSet/>
      <dgm:spPr/>
      <dgm:t>
        <a:bodyPr/>
        <a:lstStyle/>
        <a:p>
          <a:endParaRPr lang="ru-RU"/>
        </a:p>
      </dgm:t>
    </dgm:pt>
    <dgm:pt modelId="{953463A5-D594-4615-A19A-3B09E8806451}">
      <dgm:prSet phldrT="[Текст]"/>
      <dgm:spPr/>
      <dgm:t>
        <a:bodyPr/>
        <a:lstStyle/>
        <a:p>
          <a:r>
            <a:rPr lang="ru-RU" b="1" dirty="0" smtClean="0"/>
            <a:t>ФИЗИЧЕСКОЕ ВОСПИТАНИЕ</a:t>
          </a:r>
          <a:endParaRPr lang="ru-RU" b="1" dirty="0"/>
        </a:p>
      </dgm:t>
    </dgm:pt>
    <dgm:pt modelId="{A4B792AA-9D5E-4247-B874-862D504B3EEA}" type="parTrans" cxnId="{6BF0E6B3-A41F-411F-A62D-D521D98507DC}">
      <dgm:prSet/>
      <dgm:spPr/>
      <dgm:t>
        <a:bodyPr/>
        <a:lstStyle/>
        <a:p>
          <a:endParaRPr lang="ru-RU"/>
        </a:p>
      </dgm:t>
    </dgm:pt>
    <dgm:pt modelId="{E9278D3B-8A0B-4E84-9D00-456812217E67}" type="sibTrans" cxnId="{6BF0E6B3-A41F-411F-A62D-D521D98507DC}">
      <dgm:prSet/>
      <dgm:spPr/>
      <dgm:t>
        <a:bodyPr/>
        <a:lstStyle/>
        <a:p>
          <a:endParaRPr lang="ru-RU"/>
        </a:p>
      </dgm:t>
    </dgm:pt>
    <dgm:pt modelId="{E4ED6384-667E-4210-A729-FFCCFD690CA0}" type="pres">
      <dgm:prSet presAssocID="{70D83E38-8F50-41D4-B8BB-48833220EA4C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CED04C2-7892-4916-8F60-35D6412AAE3A}" type="pres">
      <dgm:prSet presAssocID="{B942C813-7682-4AA0-A382-5B43E62AA2DE}" presName="parentLin" presStyleCnt="0"/>
      <dgm:spPr/>
    </dgm:pt>
    <dgm:pt modelId="{16C8C82F-815D-4BE3-ABDB-F808B274523A}" type="pres">
      <dgm:prSet presAssocID="{B942C813-7682-4AA0-A382-5B43E62AA2DE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F4E3BA84-C37B-447A-9832-F327233A927F}" type="pres">
      <dgm:prSet presAssocID="{B942C813-7682-4AA0-A382-5B43E62AA2DE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63BA2A-E8F8-408F-9400-4D16A8369CE7}" type="pres">
      <dgm:prSet presAssocID="{B942C813-7682-4AA0-A382-5B43E62AA2DE}" presName="negativeSpace" presStyleCnt="0"/>
      <dgm:spPr/>
    </dgm:pt>
    <dgm:pt modelId="{0773B6E8-152F-4D0D-BDE6-18F56BD1547E}" type="pres">
      <dgm:prSet presAssocID="{B942C813-7682-4AA0-A382-5B43E62AA2DE}" presName="childText" presStyleLbl="conFgAcc1" presStyleIdx="0" presStyleCnt="3">
        <dgm:presLayoutVars>
          <dgm:bulletEnabled val="1"/>
        </dgm:presLayoutVars>
      </dgm:prSet>
      <dgm:spPr/>
    </dgm:pt>
    <dgm:pt modelId="{0F6D4493-8290-4E3F-9FDD-AC8A34FEB1C7}" type="pres">
      <dgm:prSet presAssocID="{E86F6742-2F98-4349-84FF-8DC4871E8164}" presName="spaceBetweenRectangles" presStyleCnt="0"/>
      <dgm:spPr/>
    </dgm:pt>
    <dgm:pt modelId="{F62B9D5F-AB57-4769-909F-D9D27DE8B815}" type="pres">
      <dgm:prSet presAssocID="{2DC1E325-2CE9-4A49-9196-8F97DFA5D343}" presName="parentLin" presStyleCnt="0"/>
      <dgm:spPr/>
    </dgm:pt>
    <dgm:pt modelId="{774EBD3D-7150-4C8C-9FF4-575C7D39169F}" type="pres">
      <dgm:prSet presAssocID="{2DC1E325-2CE9-4A49-9196-8F97DFA5D343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BFFE8BF5-05F0-4B52-9BBC-1BC3E5E1D32C}" type="pres">
      <dgm:prSet presAssocID="{2DC1E325-2CE9-4A49-9196-8F97DFA5D343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73D340-4012-47CF-A5FF-0C442C8CB873}" type="pres">
      <dgm:prSet presAssocID="{2DC1E325-2CE9-4A49-9196-8F97DFA5D343}" presName="negativeSpace" presStyleCnt="0"/>
      <dgm:spPr/>
    </dgm:pt>
    <dgm:pt modelId="{F7EC0756-07B6-4D8A-A57B-9BFEE21EC8DD}" type="pres">
      <dgm:prSet presAssocID="{2DC1E325-2CE9-4A49-9196-8F97DFA5D343}" presName="childText" presStyleLbl="conFgAcc1" presStyleIdx="1" presStyleCnt="3">
        <dgm:presLayoutVars>
          <dgm:bulletEnabled val="1"/>
        </dgm:presLayoutVars>
      </dgm:prSet>
      <dgm:spPr/>
    </dgm:pt>
    <dgm:pt modelId="{5578EC93-08F2-41E7-911B-6A37E16A7C8B}" type="pres">
      <dgm:prSet presAssocID="{C939130C-70AC-4130-8BBA-C3EE245D22C5}" presName="spaceBetweenRectangles" presStyleCnt="0"/>
      <dgm:spPr/>
    </dgm:pt>
    <dgm:pt modelId="{6DD8983E-E65F-4551-9A5C-72B6BDAA9268}" type="pres">
      <dgm:prSet presAssocID="{953463A5-D594-4615-A19A-3B09E8806451}" presName="parentLin" presStyleCnt="0"/>
      <dgm:spPr/>
    </dgm:pt>
    <dgm:pt modelId="{77993E5D-F356-49D1-A887-1A31443F0EC6}" type="pres">
      <dgm:prSet presAssocID="{953463A5-D594-4615-A19A-3B09E8806451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CD43AB6B-2AE4-4EC6-8005-86EEEC5FBE44}" type="pres">
      <dgm:prSet presAssocID="{953463A5-D594-4615-A19A-3B09E8806451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00A5CA-06F1-4347-9437-8431448A0BE3}" type="pres">
      <dgm:prSet presAssocID="{953463A5-D594-4615-A19A-3B09E8806451}" presName="negativeSpace" presStyleCnt="0"/>
      <dgm:spPr/>
    </dgm:pt>
    <dgm:pt modelId="{24D7A52E-35F5-4D62-97FE-04DE533D8AEB}" type="pres">
      <dgm:prSet presAssocID="{953463A5-D594-4615-A19A-3B09E8806451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82D73E05-1954-4BE0-90DB-4A845D0977CE}" type="presOf" srcId="{953463A5-D594-4615-A19A-3B09E8806451}" destId="{77993E5D-F356-49D1-A887-1A31443F0EC6}" srcOrd="0" destOrd="0" presId="urn:microsoft.com/office/officeart/2005/8/layout/list1"/>
    <dgm:cxn modelId="{36F78FF5-0682-4BDA-9F59-6E88A2487D4B}" srcId="{70D83E38-8F50-41D4-B8BB-48833220EA4C}" destId="{B942C813-7682-4AA0-A382-5B43E62AA2DE}" srcOrd="0" destOrd="0" parTransId="{535291DF-B0CB-4C3E-BEE0-7765A4DA3A27}" sibTransId="{E86F6742-2F98-4349-84FF-8DC4871E8164}"/>
    <dgm:cxn modelId="{970A4100-0BAE-484A-8AD3-CC3A0E88686C}" type="presOf" srcId="{2DC1E325-2CE9-4A49-9196-8F97DFA5D343}" destId="{774EBD3D-7150-4C8C-9FF4-575C7D39169F}" srcOrd="0" destOrd="0" presId="urn:microsoft.com/office/officeart/2005/8/layout/list1"/>
    <dgm:cxn modelId="{6BF0E6B3-A41F-411F-A62D-D521D98507DC}" srcId="{70D83E38-8F50-41D4-B8BB-48833220EA4C}" destId="{953463A5-D594-4615-A19A-3B09E8806451}" srcOrd="2" destOrd="0" parTransId="{A4B792AA-9D5E-4247-B874-862D504B3EEA}" sibTransId="{E9278D3B-8A0B-4E84-9D00-456812217E67}"/>
    <dgm:cxn modelId="{5F2B8283-4EF7-45B2-A4D9-D3D5A06083D1}" type="presOf" srcId="{2DC1E325-2CE9-4A49-9196-8F97DFA5D343}" destId="{BFFE8BF5-05F0-4B52-9BBC-1BC3E5E1D32C}" srcOrd="1" destOrd="0" presId="urn:microsoft.com/office/officeart/2005/8/layout/list1"/>
    <dgm:cxn modelId="{87682F83-8085-43C8-8D42-AD4CB0524A1A}" type="presOf" srcId="{B942C813-7682-4AA0-A382-5B43E62AA2DE}" destId="{16C8C82F-815D-4BE3-ABDB-F808B274523A}" srcOrd="0" destOrd="0" presId="urn:microsoft.com/office/officeart/2005/8/layout/list1"/>
    <dgm:cxn modelId="{1EC8386F-E81B-40D5-BFF2-BF53F1F733DC}" srcId="{70D83E38-8F50-41D4-B8BB-48833220EA4C}" destId="{2DC1E325-2CE9-4A49-9196-8F97DFA5D343}" srcOrd="1" destOrd="0" parTransId="{0A106114-001B-43EB-9DF5-16C53F5B4303}" sibTransId="{C939130C-70AC-4130-8BBA-C3EE245D22C5}"/>
    <dgm:cxn modelId="{06A051EA-4D1A-4D74-B7B0-1EF5478EE7EB}" type="presOf" srcId="{B942C813-7682-4AA0-A382-5B43E62AA2DE}" destId="{F4E3BA84-C37B-447A-9832-F327233A927F}" srcOrd="1" destOrd="0" presId="urn:microsoft.com/office/officeart/2005/8/layout/list1"/>
    <dgm:cxn modelId="{C46A931D-5CA1-47F0-B92B-F3FEE609DE08}" type="presOf" srcId="{70D83E38-8F50-41D4-B8BB-48833220EA4C}" destId="{E4ED6384-667E-4210-A729-FFCCFD690CA0}" srcOrd="0" destOrd="0" presId="urn:microsoft.com/office/officeart/2005/8/layout/list1"/>
    <dgm:cxn modelId="{DB2BA087-4FFB-4D1F-B940-9743E055062F}" type="presOf" srcId="{953463A5-D594-4615-A19A-3B09E8806451}" destId="{CD43AB6B-2AE4-4EC6-8005-86EEEC5FBE44}" srcOrd="1" destOrd="0" presId="urn:microsoft.com/office/officeart/2005/8/layout/list1"/>
    <dgm:cxn modelId="{55402EDE-DE3E-469A-8332-955F69063CD6}" type="presParOf" srcId="{E4ED6384-667E-4210-A729-FFCCFD690CA0}" destId="{ECED04C2-7892-4916-8F60-35D6412AAE3A}" srcOrd="0" destOrd="0" presId="urn:microsoft.com/office/officeart/2005/8/layout/list1"/>
    <dgm:cxn modelId="{917E0118-209C-4C9D-A403-57B7A66CE427}" type="presParOf" srcId="{ECED04C2-7892-4916-8F60-35D6412AAE3A}" destId="{16C8C82F-815D-4BE3-ABDB-F808B274523A}" srcOrd="0" destOrd="0" presId="urn:microsoft.com/office/officeart/2005/8/layout/list1"/>
    <dgm:cxn modelId="{58BD88A2-264B-43C0-9D15-5FFD2036EDA8}" type="presParOf" srcId="{ECED04C2-7892-4916-8F60-35D6412AAE3A}" destId="{F4E3BA84-C37B-447A-9832-F327233A927F}" srcOrd="1" destOrd="0" presId="urn:microsoft.com/office/officeart/2005/8/layout/list1"/>
    <dgm:cxn modelId="{34C3D14D-DAA2-4977-9BCB-52D142F04F4C}" type="presParOf" srcId="{E4ED6384-667E-4210-A729-FFCCFD690CA0}" destId="{1463BA2A-E8F8-408F-9400-4D16A8369CE7}" srcOrd="1" destOrd="0" presId="urn:microsoft.com/office/officeart/2005/8/layout/list1"/>
    <dgm:cxn modelId="{9D52AFC2-DC46-45B0-AE08-38120C12F5C9}" type="presParOf" srcId="{E4ED6384-667E-4210-A729-FFCCFD690CA0}" destId="{0773B6E8-152F-4D0D-BDE6-18F56BD1547E}" srcOrd="2" destOrd="0" presId="urn:microsoft.com/office/officeart/2005/8/layout/list1"/>
    <dgm:cxn modelId="{78D50689-6460-4C7D-9671-EAC67290C87A}" type="presParOf" srcId="{E4ED6384-667E-4210-A729-FFCCFD690CA0}" destId="{0F6D4493-8290-4E3F-9FDD-AC8A34FEB1C7}" srcOrd="3" destOrd="0" presId="urn:microsoft.com/office/officeart/2005/8/layout/list1"/>
    <dgm:cxn modelId="{68615F41-80FA-4DCA-91FD-2B50D48B908B}" type="presParOf" srcId="{E4ED6384-667E-4210-A729-FFCCFD690CA0}" destId="{F62B9D5F-AB57-4769-909F-D9D27DE8B815}" srcOrd="4" destOrd="0" presId="urn:microsoft.com/office/officeart/2005/8/layout/list1"/>
    <dgm:cxn modelId="{DE322219-23CA-42DC-A358-4BE6DE4DC109}" type="presParOf" srcId="{F62B9D5F-AB57-4769-909F-D9D27DE8B815}" destId="{774EBD3D-7150-4C8C-9FF4-575C7D39169F}" srcOrd="0" destOrd="0" presId="urn:microsoft.com/office/officeart/2005/8/layout/list1"/>
    <dgm:cxn modelId="{AFDDE078-5B51-4568-9DC5-59E62DFF3C04}" type="presParOf" srcId="{F62B9D5F-AB57-4769-909F-D9D27DE8B815}" destId="{BFFE8BF5-05F0-4B52-9BBC-1BC3E5E1D32C}" srcOrd="1" destOrd="0" presId="urn:microsoft.com/office/officeart/2005/8/layout/list1"/>
    <dgm:cxn modelId="{8EBB5004-BF49-481C-9765-623D23981B05}" type="presParOf" srcId="{E4ED6384-667E-4210-A729-FFCCFD690CA0}" destId="{DF73D340-4012-47CF-A5FF-0C442C8CB873}" srcOrd="5" destOrd="0" presId="urn:microsoft.com/office/officeart/2005/8/layout/list1"/>
    <dgm:cxn modelId="{60BF58FE-0B3B-476D-BBA2-BBC9D80F4D77}" type="presParOf" srcId="{E4ED6384-667E-4210-A729-FFCCFD690CA0}" destId="{F7EC0756-07B6-4D8A-A57B-9BFEE21EC8DD}" srcOrd="6" destOrd="0" presId="urn:microsoft.com/office/officeart/2005/8/layout/list1"/>
    <dgm:cxn modelId="{2590B5A4-1A4C-4AD5-823C-4BBD38179AEE}" type="presParOf" srcId="{E4ED6384-667E-4210-A729-FFCCFD690CA0}" destId="{5578EC93-08F2-41E7-911B-6A37E16A7C8B}" srcOrd="7" destOrd="0" presId="urn:microsoft.com/office/officeart/2005/8/layout/list1"/>
    <dgm:cxn modelId="{AEE95523-4028-40E8-8302-B917B73C58E7}" type="presParOf" srcId="{E4ED6384-667E-4210-A729-FFCCFD690CA0}" destId="{6DD8983E-E65F-4551-9A5C-72B6BDAA9268}" srcOrd="8" destOrd="0" presId="urn:microsoft.com/office/officeart/2005/8/layout/list1"/>
    <dgm:cxn modelId="{D1AB31CB-276D-43F0-9805-FAA5B05CF665}" type="presParOf" srcId="{6DD8983E-E65F-4551-9A5C-72B6BDAA9268}" destId="{77993E5D-F356-49D1-A887-1A31443F0EC6}" srcOrd="0" destOrd="0" presId="urn:microsoft.com/office/officeart/2005/8/layout/list1"/>
    <dgm:cxn modelId="{9A98B1EC-EF35-4227-8D0A-2ECDC8FE8104}" type="presParOf" srcId="{6DD8983E-E65F-4551-9A5C-72B6BDAA9268}" destId="{CD43AB6B-2AE4-4EC6-8005-86EEEC5FBE44}" srcOrd="1" destOrd="0" presId="urn:microsoft.com/office/officeart/2005/8/layout/list1"/>
    <dgm:cxn modelId="{C5FE02EC-F85C-407E-A820-DD179FE03917}" type="presParOf" srcId="{E4ED6384-667E-4210-A729-FFCCFD690CA0}" destId="{DB00A5CA-06F1-4347-9437-8431448A0BE3}" srcOrd="9" destOrd="0" presId="urn:microsoft.com/office/officeart/2005/8/layout/list1"/>
    <dgm:cxn modelId="{8D948422-41A3-416A-A979-FBB1267DFD9B}" type="presParOf" srcId="{E4ED6384-667E-4210-A729-FFCCFD690CA0}" destId="{24D7A52E-35F5-4D62-97FE-04DE533D8AEB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0D83E38-8F50-41D4-B8BB-48833220EA4C}" type="doc">
      <dgm:prSet loTypeId="urn:microsoft.com/office/officeart/2005/8/layout/list1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B942C813-7682-4AA0-A382-5B43E62AA2DE}">
      <dgm:prSet phldrT="[Текст]"/>
      <dgm:spPr/>
      <dgm:t>
        <a:bodyPr/>
        <a:lstStyle/>
        <a:p>
          <a:r>
            <a:rPr lang="ru-RU" b="1" dirty="0" smtClean="0"/>
            <a:t>ТРУДОВОЕ ВОСПИТАНИЕ И ПРОФЕССИОНАЛЬНОЕ САМООПРЕДЕЛЕНИЕ </a:t>
          </a:r>
          <a:endParaRPr lang="ru-RU" b="1" dirty="0"/>
        </a:p>
      </dgm:t>
    </dgm:pt>
    <dgm:pt modelId="{535291DF-B0CB-4C3E-BEE0-7765A4DA3A27}" type="parTrans" cxnId="{36F78FF5-0682-4BDA-9F59-6E88A2487D4B}">
      <dgm:prSet/>
      <dgm:spPr/>
      <dgm:t>
        <a:bodyPr/>
        <a:lstStyle/>
        <a:p>
          <a:endParaRPr lang="ru-RU"/>
        </a:p>
      </dgm:t>
    </dgm:pt>
    <dgm:pt modelId="{E86F6742-2F98-4349-84FF-8DC4871E8164}" type="sibTrans" cxnId="{36F78FF5-0682-4BDA-9F59-6E88A2487D4B}">
      <dgm:prSet/>
      <dgm:spPr/>
      <dgm:t>
        <a:bodyPr/>
        <a:lstStyle/>
        <a:p>
          <a:endParaRPr lang="ru-RU"/>
        </a:p>
      </dgm:t>
    </dgm:pt>
    <dgm:pt modelId="{2DC1E325-2CE9-4A49-9196-8F97DFA5D343}">
      <dgm:prSet phldrT="[Текст]"/>
      <dgm:spPr/>
      <dgm:t>
        <a:bodyPr/>
        <a:lstStyle/>
        <a:p>
          <a:r>
            <a:rPr lang="ru-RU" b="1" dirty="0" smtClean="0"/>
            <a:t>ЭКОЛОГИЧЕСКОЕ ВОСПИТАНИЕ</a:t>
          </a:r>
          <a:endParaRPr lang="ru-RU" b="1" dirty="0"/>
        </a:p>
      </dgm:t>
    </dgm:pt>
    <dgm:pt modelId="{0A106114-001B-43EB-9DF5-16C53F5B4303}" type="parTrans" cxnId="{1EC8386F-E81B-40D5-BFF2-BF53F1F733DC}">
      <dgm:prSet/>
      <dgm:spPr/>
      <dgm:t>
        <a:bodyPr/>
        <a:lstStyle/>
        <a:p>
          <a:endParaRPr lang="ru-RU"/>
        </a:p>
      </dgm:t>
    </dgm:pt>
    <dgm:pt modelId="{C939130C-70AC-4130-8BBA-C3EE245D22C5}" type="sibTrans" cxnId="{1EC8386F-E81B-40D5-BFF2-BF53F1F733DC}">
      <dgm:prSet/>
      <dgm:spPr/>
      <dgm:t>
        <a:bodyPr/>
        <a:lstStyle/>
        <a:p>
          <a:endParaRPr lang="ru-RU"/>
        </a:p>
      </dgm:t>
    </dgm:pt>
    <dgm:pt modelId="{E4ED6384-667E-4210-A729-FFCCFD690CA0}" type="pres">
      <dgm:prSet presAssocID="{70D83E38-8F50-41D4-B8BB-48833220EA4C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CED04C2-7892-4916-8F60-35D6412AAE3A}" type="pres">
      <dgm:prSet presAssocID="{B942C813-7682-4AA0-A382-5B43E62AA2DE}" presName="parentLin" presStyleCnt="0"/>
      <dgm:spPr/>
    </dgm:pt>
    <dgm:pt modelId="{16C8C82F-815D-4BE3-ABDB-F808B274523A}" type="pres">
      <dgm:prSet presAssocID="{B942C813-7682-4AA0-A382-5B43E62AA2DE}" presName="parentLeftMargin" presStyleLbl="node1" presStyleIdx="0" presStyleCnt="2"/>
      <dgm:spPr/>
      <dgm:t>
        <a:bodyPr/>
        <a:lstStyle/>
        <a:p>
          <a:endParaRPr lang="ru-RU"/>
        </a:p>
      </dgm:t>
    </dgm:pt>
    <dgm:pt modelId="{F4E3BA84-C37B-447A-9832-F327233A927F}" type="pres">
      <dgm:prSet presAssocID="{B942C813-7682-4AA0-A382-5B43E62AA2DE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63BA2A-E8F8-408F-9400-4D16A8369CE7}" type="pres">
      <dgm:prSet presAssocID="{B942C813-7682-4AA0-A382-5B43E62AA2DE}" presName="negativeSpace" presStyleCnt="0"/>
      <dgm:spPr/>
    </dgm:pt>
    <dgm:pt modelId="{0773B6E8-152F-4D0D-BDE6-18F56BD1547E}" type="pres">
      <dgm:prSet presAssocID="{B942C813-7682-4AA0-A382-5B43E62AA2DE}" presName="childText" presStyleLbl="conFgAcc1" presStyleIdx="0" presStyleCnt="2">
        <dgm:presLayoutVars>
          <dgm:bulletEnabled val="1"/>
        </dgm:presLayoutVars>
      </dgm:prSet>
      <dgm:spPr/>
    </dgm:pt>
    <dgm:pt modelId="{0F6D4493-8290-4E3F-9FDD-AC8A34FEB1C7}" type="pres">
      <dgm:prSet presAssocID="{E86F6742-2F98-4349-84FF-8DC4871E8164}" presName="spaceBetweenRectangles" presStyleCnt="0"/>
      <dgm:spPr/>
    </dgm:pt>
    <dgm:pt modelId="{F62B9D5F-AB57-4769-909F-D9D27DE8B815}" type="pres">
      <dgm:prSet presAssocID="{2DC1E325-2CE9-4A49-9196-8F97DFA5D343}" presName="parentLin" presStyleCnt="0"/>
      <dgm:spPr/>
    </dgm:pt>
    <dgm:pt modelId="{774EBD3D-7150-4C8C-9FF4-575C7D39169F}" type="pres">
      <dgm:prSet presAssocID="{2DC1E325-2CE9-4A49-9196-8F97DFA5D343}" presName="parentLeftMargin" presStyleLbl="node1" presStyleIdx="0" presStyleCnt="2"/>
      <dgm:spPr/>
      <dgm:t>
        <a:bodyPr/>
        <a:lstStyle/>
        <a:p>
          <a:endParaRPr lang="ru-RU"/>
        </a:p>
      </dgm:t>
    </dgm:pt>
    <dgm:pt modelId="{BFFE8BF5-05F0-4B52-9BBC-1BC3E5E1D32C}" type="pres">
      <dgm:prSet presAssocID="{2DC1E325-2CE9-4A49-9196-8F97DFA5D343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73D340-4012-47CF-A5FF-0C442C8CB873}" type="pres">
      <dgm:prSet presAssocID="{2DC1E325-2CE9-4A49-9196-8F97DFA5D343}" presName="negativeSpace" presStyleCnt="0"/>
      <dgm:spPr/>
    </dgm:pt>
    <dgm:pt modelId="{F7EC0756-07B6-4D8A-A57B-9BFEE21EC8DD}" type="pres">
      <dgm:prSet presAssocID="{2DC1E325-2CE9-4A49-9196-8F97DFA5D343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4283EC61-D8D8-460F-8667-38F80AB205E1}" type="presOf" srcId="{B942C813-7682-4AA0-A382-5B43E62AA2DE}" destId="{F4E3BA84-C37B-447A-9832-F327233A927F}" srcOrd="1" destOrd="0" presId="urn:microsoft.com/office/officeart/2005/8/layout/list1"/>
    <dgm:cxn modelId="{ADD51227-4589-49AC-AD24-5E1B3BE06439}" type="presOf" srcId="{70D83E38-8F50-41D4-B8BB-48833220EA4C}" destId="{E4ED6384-667E-4210-A729-FFCCFD690CA0}" srcOrd="0" destOrd="0" presId="urn:microsoft.com/office/officeart/2005/8/layout/list1"/>
    <dgm:cxn modelId="{73C8229C-7A72-476A-AD67-1EA2256D5689}" type="presOf" srcId="{2DC1E325-2CE9-4A49-9196-8F97DFA5D343}" destId="{774EBD3D-7150-4C8C-9FF4-575C7D39169F}" srcOrd="0" destOrd="0" presId="urn:microsoft.com/office/officeart/2005/8/layout/list1"/>
    <dgm:cxn modelId="{AA6C50C2-ABDD-425D-BB70-01649A370729}" type="presOf" srcId="{B942C813-7682-4AA0-A382-5B43E62AA2DE}" destId="{16C8C82F-815D-4BE3-ABDB-F808B274523A}" srcOrd="0" destOrd="0" presId="urn:microsoft.com/office/officeart/2005/8/layout/list1"/>
    <dgm:cxn modelId="{1EC8386F-E81B-40D5-BFF2-BF53F1F733DC}" srcId="{70D83E38-8F50-41D4-B8BB-48833220EA4C}" destId="{2DC1E325-2CE9-4A49-9196-8F97DFA5D343}" srcOrd="1" destOrd="0" parTransId="{0A106114-001B-43EB-9DF5-16C53F5B4303}" sibTransId="{C939130C-70AC-4130-8BBA-C3EE245D22C5}"/>
    <dgm:cxn modelId="{73B27636-1EE9-4B45-8BDD-5868954DF553}" type="presOf" srcId="{2DC1E325-2CE9-4A49-9196-8F97DFA5D343}" destId="{BFFE8BF5-05F0-4B52-9BBC-1BC3E5E1D32C}" srcOrd="1" destOrd="0" presId="urn:microsoft.com/office/officeart/2005/8/layout/list1"/>
    <dgm:cxn modelId="{36F78FF5-0682-4BDA-9F59-6E88A2487D4B}" srcId="{70D83E38-8F50-41D4-B8BB-48833220EA4C}" destId="{B942C813-7682-4AA0-A382-5B43E62AA2DE}" srcOrd="0" destOrd="0" parTransId="{535291DF-B0CB-4C3E-BEE0-7765A4DA3A27}" sibTransId="{E86F6742-2F98-4349-84FF-8DC4871E8164}"/>
    <dgm:cxn modelId="{32BDCC50-A4C9-44AF-A3E0-BACE97C1F796}" type="presParOf" srcId="{E4ED6384-667E-4210-A729-FFCCFD690CA0}" destId="{ECED04C2-7892-4916-8F60-35D6412AAE3A}" srcOrd="0" destOrd="0" presId="urn:microsoft.com/office/officeart/2005/8/layout/list1"/>
    <dgm:cxn modelId="{E699466F-0275-484E-B033-77CB376C9547}" type="presParOf" srcId="{ECED04C2-7892-4916-8F60-35D6412AAE3A}" destId="{16C8C82F-815D-4BE3-ABDB-F808B274523A}" srcOrd="0" destOrd="0" presId="urn:microsoft.com/office/officeart/2005/8/layout/list1"/>
    <dgm:cxn modelId="{A7CA8064-BEE2-43DB-9F1F-7FA49107851A}" type="presParOf" srcId="{ECED04C2-7892-4916-8F60-35D6412AAE3A}" destId="{F4E3BA84-C37B-447A-9832-F327233A927F}" srcOrd="1" destOrd="0" presId="urn:microsoft.com/office/officeart/2005/8/layout/list1"/>
    <dgm:cxn modelId="{666AFA50-6825-43B7-A862-532C3B71FFF6}" type="presParOf" srcId="{E4ED6384-667E-4210-A729-FFCCFD690CA0}" destId="{1463BA2A-E8F8-408F-9400-4D16A8369CE7}" srcOrd="1" destOrd="0" presId="urn:microsoft.com/office/officeart/2005/8/layout/list1"/>
    <dgm:cxn modelId="{823C97CE-A160-409A-AD5B-C278465DA530}" type="presParOf" srcId="{E4ED6384-667E-4210-A729-FFCCFD690CA0}" destId="{0773B6E8-152F-4D0D-BDE6-18F56BD1547E}" srcOrd="2" destOrd="0" presId="urn:microsoft.com/office/officeart/2005/8/layout/list1"/>
    <dgm:cxn modelId="{5FA60400-C9EE-46A3-AF81-7FD50A0348FE}" type="presParOf" srcId="{E4ED6384-667E-4210-A729-FFCCFD690CA0}" destId="{0F6D4493-8290-4E3F-9FDD-AC8A34FEB1C7}" srcOrd="3" destOrd="0" presId="urn:microsoft.com/office/officeart/2005/8/layout/list1"/>
    <dgm:cxn modelId="{A88BCFD2-682A-4BE7-90C0-0400E284415D}" type="presParOf" srcId="{E4ED6384-667E-4210-A729-FFCCFD690CA0}" destId="{F62B9D5F-AB57-4769-909F-D9D27DE8B815}" srcOrd="4" destOrd="0" presId="urn:microsoft.com/office/officeart/2005/8/layout/list1"/>
    <dgm:cxn modelId="{2FD20217-27AD-45B1-89A3-C5DC8192058B}" type="presParOf" srcId="{F62B9D5F-AB57-4769-909F-D9D27DE8B815}" destId="{774EBD3D-7150-4C8C-9FF4-575C7D39169F}" srcOrd="0" destOrd="0" presId="urn:microsoft.com/office/officeart/2005/8/layout/list1"/>
    <dgm:cxn modelId="{789B465A-93EA-4C5C-B047-D5C811F67E12}" type="presParOf" srcId="{F62B9D5F-AB57-4769-909F-D9D27DE8B815}" destId="{BFFE8BF5-05F0-4B52-9BBC-1BC3E5E1D32C}" srcOrd="1" destOrd="0" presId="urn:microsoft.com/office/officeart/2005/8/layout/list1"/>
    <dgm:cxn modelId="{6B5B7397-FE1C-4E45-B671-507463BAF522}" type="presParOf" srcId="{E4ED6384-667E-4210-A729-FFCCFD690CA0}" destId="{DF73D340-4012-47CF-A5FF-0C442C8CB873}" srcOrd="5" destOrd="0" presId="urn:microsoft.com/office/officeart/2005/8/layout/list1"/>
    <dgm:cxn modelId="{FCE52A6E-11E2-4A28-95BD-F44F8A7D46D3}" type="presParOf" srcId="{E4ED6384-667E-4210-A729-FFCCFD690CA0}" destId="{F7EC0756-07B6-4D8A-A57B-9BFEE21EC8DD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E294846-CBA8-48C4-B591-5126720396FA}" type="doc">
      <dgm:prSet loTypeId="urn:microsoft.com/office/officeart/2005/8/layout/cycle6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BC972CF-4DD3-4F02-B16F-0B6CA9EB7BEE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400" b="1" dirty="0" smtClean="0">
              <a:solidFill>
                <a:schemeClr val="tx1"/>
              </a:solidFill>
            </a:rPr>
            <a:t>Взаимоотношения участников (дети, учителя, родители, партнеры)  </a:t>
          </a:r>
          <a:endParaRPr lang="ru-RU" sz="2400" b="1" dirty="0">
            <a:solidFill>
              <a:schemeClr val="tx1"/>
            </a:solidFill>
          </a:endParaRPr>
        </a:p>
      </dgm:t>
    </dgm:pt>
    <dgm:pt modelId="{142B41CF-4AC6-40D9-8FE4-A882FBF2E6C4}" type="parTrans" cxnId="{B4C1EC3B-217F-43B1-B87A-442447B76E01}">
      <dgm:prSet/>
      <dgm:spPr/>
      <dgm:t>
        <a:bodyPr/>
        <a:lstStyle/>
        <a:p>
          <a:endParaRPr lang="ru-RU"/>
        </a:p>
      </dgm:t>
    </dgm:pt>
    <dgm:pt modelId="{028D6E7C-048A-4807-A858-295A5B194AF1}" type="sibTrans" cxnId="{B4C1EC3B-217F-43B1-B87A-442447B76E01}">
      <dgm:prSet/>
      <dgm:spPr/>
      <dgm:t>
        <a:bodyPr/>
        <a:lstStyle/>
        <a:p>
          <a:endParaRPr lang="ru-RU"/>
        </a:p>
      </dgm:t>
    </dgm:pt>
    <dgm:pt modelId="{37143F18-3EE1-4C7B-8F83-EB65D4B716B9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400" b="1" dirty="0" smtClean="0">
              <a:solidFill>
                <a:schemeClr val="tx1"/>
              </a:solidFill>
            </a:rPr>
            <a:t>Ведущая деятельность и позитивное творчество </a:t>
          </a:r>
          <a:endParaRPr lang="ru-RU" sz="2400" b="1" dirty="0">
            <a:solidFill>
              <a:schemeClr val="tx1"/>
            </a:solidFill>
          </a:endParaRPr>
        </a:p>
      </dgm:t>
    </dgm:pt>
    <dgm:pt modelId="{428387DF-2591-4284-8AC2-D0BA03CE6680}" type="parTrans" cxnId="{242E876F-7676-4E7F-A01D-887DEB9A81F6}">
      <dgm:prSet/>
      <dgm:spPr/>
      <dgm:t>
        <a:bodyPr/>
        <a:lstStyle/>
        <a:p>
          <a:endParaRPr lang="ru-RU"/>
        </a:p>
      </dgm:t>
    </dgm:pt>
    <dgm:pt modelId="{25127856-7FCE-4637-BC6C-233781C175C0}" type="sibTrans" cxnId="{242E876F-7676-4E7F-A01D-887DEB9A81F6}">
      <dgm:prSet/>
      <dgm:spPr/>
      <dgm:t>
        <a:bodyPr/>
        <a:lstStyle/>
        <a:p>
          <a:endParaRPr lang="ru-RU"/>
        </a:p>
      </dgm:t>
    </dgm:pt>
    <dgm:pt modelId="{DFD92F0B-D495-47DA-B63B-B4BDCFBC007B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400" b="1" dirty="0" smtClean="0">
              <a:solidFill>
                <a:schemeClr val="tx1"/>
              </a:solidFill>
            </a:rPr>
            <a:t>Детское самоуправление</a:t>
          </a:r>
          <a:endParaRPr lang="ru-RU" sz="2400" b="1" dirty="0">
            <a:solidFill>
              <a:schemeClr val="tx1"/>
            </a:solidFill>
          </a:endParaRPr>
        </a:p>
      </dgm:t>
    </dgm:pt>
    <dgm:pt modelId="{3F51157C-12A1-4DD4-9110-AD2122F4C512}" type="parTrans" cxnId="{ABAFE2E4-5B80-4AC0-9CE1-CE77565A028B}">
      <dgm:prSet/>
      <dgm:spPr/>
      <dgm:t>
        <a:bodyPr/>
        <a:lstStyle/>
        <a:p>
          <a:endParaRPr lang="ru-RU"/>
        </a:p>
      </dgm:t>
    </dgm:pt>
    <dgm:pt modelId="{4AB2E286-0547-422D-B02F-FBFB1E91EFA2}" type="sibTrans" cxnId="{ABAFE2E4-5B80-4AC0-9CE1-CE77565A028B}">
      <dgm:prSet/>
      <dgm:spPr/>
      <dgm:t>
        <a:bodyPr/>
        <a:lstStyle/>
        <a:p>
          <a:endParaRPr lang="ru-RU"/>
        </a:p>
      </dgm:t>
    </dgm:pt>
    <dgm:pt modelId="{9DFC6634-2803-4F7B-9216-D27BF6ED1017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400" b="1" dirty="0" smtClean="0">
              <a:solidFill>
                <a:schemeClr val="tx1"/>
              </a:solidFill>
            </a:rPr>
            <a:t>Партнерство, внешняя социокультурная среда </a:t>
          </a:r>
          <a:endParaRPr lang="ru-RU" sz="2400" b="1" dirty="0">
            <a:solidFill>
              <a:schemeClr val="tx1"/>
            </a:solidFill>
          </a:endParaRPr>
        </a:p>
      </dgm:t>
    </dgm:pt>
    <dgm:pt modelId="{93CE8FE7-0E2B-431E-8EB6-2D0A86367526}" type="parTrans" cxnId="{CF70501F-613B-4A61-A6B9-AAD86A7D4A85}">
      <dgm:prSet/>
      <dgm:spPr/>
      <dgm:t>
        <a:bodyPr/>
        <a:lstStyle/>
        <a:p>
          <a:endParaRPr lang="ru-RU"/>
        </a:p>
      </dgm:t>
    </dgm:pt>
    <dgm:pt modelId="{2A6A9522-9551-4773-BE3A-4375049EDA2A}" type="sibTrans" cxnId="{CF70501F-613B-4A61-A6B9-AAD86A7D4A85}">
      <dgm:prSet/>
      <dgm:spPr/>
      <dgm:t>
        <a:bodyPr/>
        <a:lstStyle/>
        <a:p>
          <a:endParaRPr lang="ru-RU"/>
        </a:p>
      </dgm:t>
    </dgm:pt>
    <dgm:pt modelId="{2492D67A-0C31-40F5-951E-BEB4A72563B1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400" b="1" dirty="0" smtClean="0">
              <a:solidFill>
                <a:schemeClr val="tx1"/>
              </a:solidFill>
            </a:rPr>
            <a:t>«Лицо» школы – бренд, уникальность</a:t>
          </a:r>
          <a:endParaRPr lang="ru-RU" sz="2400" b="1" dirty="0">
            <a:solidFill>
              <a:schemeClr val="tx1"/>
            </a:solidFill>
          </a:endParaRPr>
        </a:p>
      </dgm:t>
    </dgm:pt>
    <dgm:pt modelId="{A6834FBF-B046-4EAB-8F39-5B80DE8081AC}" type="parTrans" cxnId="{59EA817D-A400-4197-9468-A8B72E162EA0}">
      <dgm:prSet/>
      <dgm:spPr/>
      <dgm:t>
        <a:bodyPr/>
        <a:lstStyle/>
        <a:p>
          <a:endParaRPr lang="ru-RU"/>
        </a:p>
      </dgm:t>
    </dgm:pt>
    <dgm:pt modelId="{41994CE7-63F8-4BC8-8278-45E9B52E2EE0}" type="sibTrans" cxnId="{59EA817D-A400-4197-9468-A8B72E162EA0}">
      <dgm:prSet/>
      <dgm:spPr/>
      <dgm:t>
        <a:bodyPr/>
        <a:lstStyle/>
        <a:p>
          <a:endParaRPr lang="ru-RU"/>
        </a:p>
      </dgm:t>
    </dgm:pt>
    <dgm:pt modelId="{0527AB16-6338-427B-88B7-CF5E0A8CD16F}">
      <dgm:prSet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400" b="1" dirty="0" smtClean="0">
              <a:solidFill>
                <a:schemeClr val="tx1"/>
              </a:solidFill>
            </a:rPr>
            <a:t>Доминирующая цель </a:t>
          </a:r>
          <a:endParaRPr lang="ru-RU" sz="2400" b="1" dirty="0">
            <a:solidFill>
              <a:schemeClr val="tx1"/>
            </a:solidFill>
          </a:endParaRPr>
        </a:p>
      </dgm:t>
    </dgm:pt>
    <dgm:pt modelId="{BD75E5A7-4F2C-4A14-A68E-40A0499FF580}" type="parTrans" cxnId="{4FC7152B-9861-46C5-9926-7E5D605483C1}">
      <dgm:prSet/>
      <dgm:spPr/>
      <dgm:t>
        <a:bodyPr/>
        <a:lstStyle/>
        <a:p>
          <a:endParaRPr lang="ru-RU"/>
        </a:p>
      </dgm:t>
    </dgm:pt>
    <dgm:pt modelId="{D7C01AB9-7E03-4ACC-9ACF-388322BB0B23}" type="sibTrans" cxnId="{4FC7152B-9861-46C5-9926-7E5D605483C1}">
      <dgm:prSet/>
      <dgm:spPr/>
      <dgm:t>
        <a:bodyPr/>
        <a:lstStyle/>
        <a:p>
          <a:endParaRPr lang="ru-RU"/>
        </a:p>
      </dgm:t>
    </dgm:pt>
    <dgm:pt modelId="{E1E89E01-ACB3-4D1E-9BDF-37784584F040}" type="pres">
      <dgm:prSet presAssocID="{6E294846-CBA8-48C4-B591-5126720396FA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71AD40A-8CF7-4A5C-B1D0-3F79550AF65A}" type="pres">
      <dgm:prSet presAssocID="{7BC972CF-4DD3-4F02-B16F-0B6CA9EB7BEE}" presName="node" presStyleLbl="node1" presStyleIdx="0" presStyleCnt="6" custScaleX="171452" custScaleY="174147" custRadScaleRad="91122" custRadScaleInc="-1543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09148E-C81F-42C6-AC82-E38481A7C7C0}" type="pres">
      <dgm:prSet presAssocID="{7BC972CF-4DD3-4F02-B16F-0B6CA9EB7BEE}" presName="spNode" presStyleCnt="0"/>
      <dgm:spPr/>
    </dgm:pt>
    <dgm:pt modelId="{6DCAF12C-43DE-418D-8EAA-16D5A7FB7240}" type="pres">
      <dgm:prSet presAssocID="{028D6E7C-048A-4807-A858-295A5B194AF1}" presName="sibTrans" presStyleLbl="sibTrans1D1" presStyleIdx="0" presStyleCnt="6"/>
      <dgm:spPr/>
      <dgm:t>
        <a:bodyPr/>
        <a:lstStyle/>
        <a:p>
          <a:endParaRPr lang="ru-RU"/>
        </a:p>
      </dgm:t>
    </dgm:pt>
    <dgm:pt modelId="{5E08B090-9F20-463B-A2F4-AE32B649473A}" type="pres">
      <dgm:prSet presAssocID="{0527AB16-6338-427B-88B7-CF5E0A8CD16F}" presName="node" presStyleLbl="node1" presStyleIdx="1" presStyleCnt="6" custScaleX="151985" custScaleY="155771" custRadScaleRad="112665" custRadScaleInc="508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665D226-50E1-4A90-B7B6-C6F4D00B83F1}" type="pres">
      <dgm:prSet presAssocID="{0527AB16-6338-427B-88B7-CF5E0A8CD16F}" presName="spNode" presStyleCnt="0"/>
      <dgm:spPr/>
    </dgm:pt>
    <dgm:pt modelId="{00EEA57F-F4C7-4D78-9C86-AE9E83AE5619}" type="pres">
      <dgm:prSet presAssocID="{D7C01AB9-7E03-4ACC-9ACF-388322BB0B23}" presName="sibTrans" presStyleLbl="sibTrans1D1" presStyleIdx="1" presStyleCnt="6"/>
      <dgm:spPr/>
      <dgm:t>
        <a:bodyPr/>
        <a:lstStyle/>
        <a:p>
          <a:endParaRPr lang="ru-RU"/>
        </a:p>
      </dgm:t>
    </dgm:pt>
    <dgm:pt modelId="{858AE49A-0CD1-4C14-863E-4E7ED65DA4C7}" type="pres">
      <dgm:prSet presAssocID="{37143F18-3EE1-4C7B-8F83-EB65D4B716B9}" presName="node" presStyleLbl="node1" presStyleIdx="2" presStyleCnt="6" custScaleX="145826" custScaleY="163831" custRadScaleRad="122210" custRadScaleInc="-225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F53DC6-C605-4313-9069-3CC770E9CF6E}" type="pres">
      <dgm:prSet presAssocID="{37143F18-3EE1-4C7B-8F83-EB65D4B716B9}" presName="spNode" presStyleCnt="0"/>
      <dgm:spPr/>
    </dgm:pt>
    <dgm:pt modelId="{B46602E8-DD9B-4061-AE91-32C1B8161B5F}" type="pres">
      <dgm:prSet presAssocID="{25127856-7FCE-4637-BC6C-233781C175C0}" presName="sibTrans" presStyleLbl="sibTrans1D1" presStyleIdx="2" presStyleCnt="6"/>
      <dgm:spPr/>
      <dgm:t>
        <a:bodyPr/>
        <a:lstStyle/>
        <a:p>
          <a:endParaRPr lang="ru-RU"/>
        </a:p>
      </dgm:t>
    </dgm:pt>
    <dgm:pt modelId="{83E87ED5-DD29-40BC-BB64-009C426CA761}" type="pres">
      <dgm:prSet presAssocID="{DFD92F0B-D495-47DA-B63B-B4BDCFBC007B}" presName="node" presStyleLbl="node1" presStyleIdx="3" presStyleCnt="6" custScaleX="150754" custScaleY="170277" custRadScaleRad="92552" custRadScaleInc="-72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8C7FDB-A82D-442D-9762-FE028890BB0C}" type="pres">
      <dgm:prSet presAssocID="{DFD92F0B-D495-47DA-B63B-B4BDCFBC007B}" presName="spNode" presStyleCnt="0"/>
      <dgm:spPr/>
    </dgm:pt>
    <dgm:pt modelId="{C6E0AC51-FBFF-4D48-8CD7-508DBB8015FE}" type="pres">
      <dgm:prSet presAssocID="{4AB2E286-0547-422D-B02F-FBFB1E91EFA2}" presName="sibTrans" presStyleLbl="sibTrans1D1" presStyleIdx="3" presStyleCnt="6"/>
      <dgm:spPr/>
      <dgm:t>
        <a:bodyPr/>
        <a:lstStyle/>
        <a:p>
          <a:endParaRPr lang="ru-RU"/>
        </a:p>
      </dgm:t>
    </dgm:pt>
    <dgm:pt modelId="{1EF453A7-B4BA-4C7D-882C-B6DA741B8D18}" type="pres">
      <dgm:prSet presAssocID="{9DFC6634-2803-4F7B-9216-D27BF6ED1017}" presName="node" presStyleLbl="node1" presStyleIdx="4" presStyleCnt="6" custScaleX="154486" custScaleY="176193" custRadScaleRad="111348" custRadScaleInc="1119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0D5BF8B-1F55-4BA2-B0EB-027323A95568}" type="pres">
      <dgm:prSet presAssocID="{9DFC6634-2803-4F7B-9216-D27BF6ED1017}" presName="spNode" presStyleCnt="0"/>
      <dgm:spPr/>
    </dgm:pt>
    <dgm:pt modelId="{A8B768AF-A5ED-4098-8B38-7C17C3A0E748}" type="pres">
      <dgm:prSet presAssocID="{2A6A9522-9551-4773-BE3A-4375049EDA2A}" presName="sibTrans" presStyleLbl="sibTrans1D1" presStyleIdx="4" presStyleCnt="6"/>
      <dgm:spPr/>
      <dgm:t>
        <a:bodyPr/>
        <a:lstStyle/>
        <a:p>
          <a:endParaRPr lang="ru-RU"/>
        </a:p>
      </dgm:t>
    </dgm:pt>
    <dgm:pt modelId="{39A72164-A9E0-43F6-A972-D99A54811358}" type="pres">
      <dgm:prSet presAssocID="{2492D67A-0C31-40F5-951E-BEB4A72563B1}" presName="node" presStyleLbl="node1" presStyleIdx="5" presStyleCnt="6" custScaleX="144667" custScaleY="158140" custRadScaleRad="140567" custRadScaleInc="1842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2DB7CB-7BEF-42C4-8049-7132EFBD8D3B}" type="pres">
      <dgm:prSet presAssocID="{2492D67A-0C31-40F5-951E-BEB4A72563B1}" presName="spNode" presStyleCnt="0"/>
      <dgm:spPr/>
    </dgm:pt>
    <dgm:pt modelId="{CCAF1E2D-0818-4676-BE70-446EF7CEF226}" type="pres">
      <dgm:prSet presAssocID="{41994CE7-63F8-4BC8-8278-45E9B52E2EE0}" presName="sibTrans" presStyleLbl="sibTrans1D1" presStyleIdx="5" presStyleCnt="6"/>
      <dgm:spPr/>
      <dgm:t>
        <a:bodyPr/>
        <a:lstStyle/>
        <a:p>
          <a:endParaRPr lang="ru-RU"/>
        </a:p>
      </dgm:t>
    </dgm:pt>
  </dgm:ptLst>
  <dgm:cxnLst>
    <dgm:cxn modelId="{59EA817D-A400-4197-9468-A8B72E162EA0}" srcId="{6E294846-CBA8-48C4-B591-5126720396FA}" destId="{2492D67A-0C31-40F5-951E-BEB4A72563B1}" srcOrd="5" destOrd="0" parTransId="{A6834FBF-B046-4EAB-8F39-5B80DE8081AC}" sibTransId="{41994CE7-63F8-4BC8-8278-45E9B52E2EE0}"/>
    <dgm:cxn modelId="{26837BCB-61B9-4F53-9BFC-EC8825377258}" type="presOf" srcId="{41994CE7-63F8-4BC8-8278-45E9B52E2EE0}" destId="{CCAF1E2D-0818-4676-BE70-446EF7CEF226}" srcOrd="0" destOrd="0" presId="urn:microsoft.com/office/officeart/2005/8/layout/cycle6"/>
    <dgm:cxn modelId="{ABAFE2E4-5B80-4AC0-9CE1-CE77565A028B}" srcId="{6E294846-CBA8-48C4-B591-5126720396FA}" destId="{DFD92F0B-D495-47DA-B63B-B4BDCFBC007B}" srcOrd="3" destOrd="0" parTransId="{3F51157C-12A1-4DD4-9110-AD2122F4C512}" sibTransId="{4AB2E286-0547-422D-B02F-FBFB1E91EFA2}"/>
    <dgm:cxn modelId="{8545CDE3-8BF8-4C02-885E-FD622BAB34EB}" type="presOf" srcId="{DFD92F0B-D495-47DA-B63B-B4BDCFBC007B}" destId="{83E87ED5-DD29-40BC-BB64-009C426CA761}" srcOrd="0" destOrd="0" presId="urn:microsoft.com/office/officeart/2005/8/layout/cycle6"/>
    <dgm:cxn modelId="{DC2D759F-6AD4-4E16-9B68-71870870A69A}" type="presOf" srcId="{028D6E7C-048A-4807-A858-295A5B194AF1}" destId="{6DCAF12C-43DE-418D-8EAA-16D5A7FB7240}" srcOrd="0" destOrd="0" presId="urn:microsoft.com/office/officeart/2005/8/layout/cycle6"/>
    <dgm:cxn modelId="{C9CBA984-0BBA-4AC5-8EE1-BF9858AAD6E7}" type="presOf" srcId="{7BC972CF-4DD3-4F02-B16F-0B6CA9EB7BEE}" destId="{171AD40A-8CF7-4A5C-B1D0-3F79550AF65A}" srcOrd="0" destOrd="0" presId="urn:microsoft.com/office/officeart/2005/8/layout/cycle6"/>
    <dgm:cxn modelId="{EE409804-2FB2-408D-9D65-26010E1AA48B}" type="presOf" srcId="{25127856-7FCE-4637-BC6C-233781C175C0}" destId="{B46602E8-DD9B-4061-AE91-32C1B8161B5F}" srcOrd="0" destOrd="0" presId="urn:microsoft.com/office/officeart/2005/8/layout/cycle6"/>
    <dgm:cxn modelId="{A3B163B6-16D1-4786-A9BD-7C717D82A847}" type="presOf" srcId="{6E294846-CBA8-48C4-B591-5126720396FA}" destId="{E1E89E01-ACB3-4D1E-9BDF-37784584F040}" srcOrd="0" destOrd="0" presId="urn:microsoft.com/office/officeart/2005/8/layout/cycle6"/>
    <dgm:cxn modelId="{F93DC295-230F-4DE6-829C-D1AA2A1B8428}" type="presOf" srcId="{2492D67A-0C31-40F5-951E-BEB4A72563B1}" destId="{39A72164-A9E0-43F6-A972-D99A54811358}" srcOrd="0" destOrd="0" presId="urn:microsoft.com/office/officeart/2005/8/layout/cycle6"/>
    <dgm:cxn modelId="{A921107D-786A-4F72-B183-8BF9BEEAEA88}" type="presOf" srcId="{4AB2E286-0547-422D-B02F-FBFB1E91EFA2}" destId="{C6E0AC51-FBFF-4D48-8CD7-508DBB8015FE}" srcOrd="0" destOrd="0" presId="urn:microsoft.com/office/officeart/2005/8/layout/cycle6"/>
    <dgm:cxn modelId="{48A5452F-53F3-4454-B9E8-56484C488084}" type="presOf" srcId="{D7C01AB9-7E03-4ACC-9ACF-388322BB0B23}" destId="{00EEA57F-F4C7-4D78-9C86-AE9E83AE5619}" srcOrd="0" destOrd="0" presId="urn:microsoft.com/office/officeart/2005/8/layout/cycle6"/>
    <dgm:cxn modelId="{4FC7152B-9861-46C5-9926-7E5D605483C1}" srcId="{6E294846-CBA8-48C4-B591-5126720396FA}" destId="{0527AB16-6338-427B-88B7-CF5E0A8CD16F}" srcOrd="1" destOrd="0" parTransId="{BD75E5A7-4F2C-4A14-A68E-40A0499FF580}" sibTransId="{D7C01AB9-7E03-4ACC-9ACF-388322BB0B23}"/>
    <dgm:cxn modelId="{B4C1EC3B-217F-43B1-B87A-442447B76E01}" srcId="{6E294846-CBA8-48C4-B591-5126720396FA}" destId="{7BC972CF-4DD3-4F02-B16F-0B6CA9EB7BEE}" srcOrd="0" destOrd="0" parTransId="{142B41CF-4AC6-40D9-8FE4-A882FBF2E6C4}" sibTransId="{028D6E7C-048A-4807-A858-295A5B194AF1}"/>
    <dgm:cxn modelId="{242E876F-7676-4E7F-A01D-887DEB9A81F6}" srcId="{6E294846-CBA8-48C4-B591-5126720396FA}" destId="{37143F18-3EE1-4C7B-8F83-EB65D4B716B9}" srcOrd="2" destOrd="0" parTransId="{428387DF-2591-4284-8AC2-D0BA03CE6680}" sibTransId="{25127856-7FCE-4637-BC6C-233781C175C0}"/>
    <dgm:cxn modelId="{91270641-7494-4E81-9A50-6190AD314839}" type="presOf" srcId="{37143F18-3EE1-4C7B-8F83-EB65D4B716B9}" destId="{858AE49A-0CD1-4C14-863E-4E7ED65DA4C7}" srcOrd="0" destOrd="0" presId="urn:microsoft.com/office/officeart/2005/8/layout/cycle6"/>
    <dgm:cxn modelId="{CF70501F-613B-4A61-A6B9-AAD86A7D4A85}" srcId="{6E294846-CBA8-48C4-B591-5126720396FA}" destId="{9DFC6634-2803-4F7B-9216-D27BF6ED1017}" srcOrd="4" destOrd="0" parTransId="{93CE8FE7-0E2B-431E-8EB6-2D0A86367526}" sibTransId="{2A6A9522-9551-4773-BE3A-4375049EDA2A}"/>
    <dgm:cxn modelId="{0515509C-0370-48A0-A640-7DDB0F64BE1A}" type="presOf" srcId="{0527AB16-6338-427B-88B7-CF5E0A8CD16F}" destId="{5E08B090-9F20-463B-A2F4-AE32B649473A}" srcOrd="0" destOrd="0" presId="urn:microsoft.com/office/officeart/2005/8/layout/cycle6"/>
    <dgm:cxn modelId="{67C9D003-4990-4C4B-BADF-A281C1663F79}" type="presOf" srcId="{9DFC6634-2803-4F7B-9216-D27BF6ED1017}" destId="{1EF453A7-B4BA-4C7D-882C-B6DA741B8D18}" srcOrd="0" destOrd="0" presId="urn:microsoft.com/office/officeart/2005/8/layout/cycle6"/>
    <dgm:cxn modelId="{4DBB0860-FDC2-45D3-B23C-6C3D501DB290}" type="presOf" srcId="{2A6A9522-9551-4773-BE3A-4375049EDA2A}" destId="{A8B768AF-A5ED-4098-8B38-7C17C3A0E748}" srcOrd="0" destOrd="0" presId="urn:microsoft.com/office/officeart/2005/8/layout/cycle6"/>
    <dgm:cxn modelId="{1AB53CA7-BC6E-48DF-9960-6DFE4E44EB4D}" type="presParOf" srcId="{E1E89E01-ACB3-4D1E-9BDF-37784584F040}" destId="{171AD40A-8CF7-4A5C-B1D0-3F79550AF65A}" srcOrd="0" destOrd="0" presId="urn:microsoft.com/office/officeart/2005/8/layout/cycle6"/>
    <dgm:cxn modelId="{5BEB90CB-05D0-4C7C-BD8A-DCEE08B5EF7B}" type="presParOf" srcId="{E1E89E01-ACB3-4D1E-9BDF-37784584F040}" destId="{F609148E-C81F-42C6-AC82-E38481A7C7C0}" srcOrd="1" destOrd="0" presId="urn:microsoft.com/office/officeart/2005/8/layout/cycle6"/>
    <dgm:cxn modelId="{3FBB69E5-D843-4889-BEFB-99BE5C9512DA}" type="presParOf" srcId="{E1E89E01-ACB3-4D1E-9BDF-37784584F040}" destId="{6DCAF12C-43DE-418D-8EAA-16D5A7FB7240}" srcOrd="2" destOrd="0" presId="urn:microsoft.com/office/officeart/2005/8/layout/cycle6"/>
    <dgm:cxn modelId="{78F94962-7558-47CB-B6E8-0A26E0DF7FD8}" type="presParOf" srcId="{E1E89E01-ACB3-4D1E-9BDF-37784584F040}" destId="{5E08B090-9F20-463B-A2F4-AE32B649473A}" srcOrd="3" destOrd="0" presId="urn:microsoft.com/office/officeart/2005/8/layout/cycle6"/>
    <dgm:cxn modelId="{12138B58-E821-4A10-AECE-AAA63CCD6DAA}" type="presParOf" srcId="{E1E89E01-ACB3-4D1E-9BDF-37784584F040}" destId="{0665D226-50E1-4A90-B7B6-C6F4D00B83F1}" srcOrd="4" destOrd="0" presId="urn:microsoft.com/office/officeart/2005/8/layout/cycle6"/>
    <dgm:cxn modelId="{801514A1-CB79-432B-A71B-C0389014EEA5}" type="presParOf" srcId="{E1E89E01-ACB3-4D1E-9BDF-37784584F040}" destId="{00EEA57F-F4C7-4D78-9C86-AE9E83AE5619}" srcOrd="5" destOrd="0" presId="urn:microsoft.com/office/officeart/2005/8/layout/cycle6"/>
    <dgm:cxn modelId="{5A51D025-0B3C-4DA2-B484-17F6953ECE30}" type="presParOf" srcId="{E1E89E01-ACB3-4D1E-9BDF-37784584F040}" destId="{858AE49A-0CD1-4C14-863E-4E7ED65DA4C7}" srcOrd="6" destOrd="0" presId="urn:microsoft.com/office/officeart/2005/8/layout/cycle6"/>
    <dgm:cxn modelId="{04514916-F3C0-4265-9C55-EE612A43FFA2}" type="presParOf" srcId="{E1E89E01-ACB3-4D1E-9BDF-37784584F040}" destId="{6DF53DC6-C605-4313-9069-3CC770E9CF6E}" srcOrd="7" destOrd="0" presId="urn:microsoft.com/office/officeart/2005/8/layout/cycle6"/>
    <dgm:cxn modelId="{17C5FE9F-C42B-49DB-8744-16D572F808CC}" type="presParOf" srcId="{E1E89E01-ACB3-4D1E-9BDF-37784584F040}" destId="{B46602E8-DD9B-4061-AE91-32C1B8161B5F}" srcOrd="8" destOrd="0" presId="urn:microsoft.com/office/officeart/2005/8/layout/cycle6"/>
    <dgm:cxn modelId="{2403C0E0-8EE8-4781-BDC0-5A23CA1BF228}" type="presParOf" srcId="{E1E89E01-ACB3-4D1E-9BDF-37784584F040}" destId="{83E87ED5-DD29-40BC-BB64-009C426CA761}" srcOrd="9" destOrd="0" presId="urn:microsoft.com/office/officeart/2005/8/layout/cycle6"/>
    <dgm:cxn modelId="{F69A7B11-1A6E-4A1D-A22C-22E824D92BC6}" type="presParOf" srcId="{E1E89E01-ACB3-4D1E-9BDF-37784584F040}" destId="{928C7FDB-A82D-442D-9762-FE028890BB0C}" srcOrd="10" destOrd="0" presId="urn:microsoft.com/office/officeart/2005/8/layout/cycle6"/>
    <dgm:cxn modelId="{7C85D78D-40E1-4576-BA62-F835B0CBAAB4}" type="presParOf" srcId="{E1E89E01-ACB3-4D1E-9BDF-37784584F040}" destId="{C6E0AC51-FBFF-4D48-8CD7-508DBB8015FE}" srcOrd="11" destOrd="0" presId="urn:microsoft.com/office/officeart/2005/8/layout/cycle6"/>
    <dgm:cxn modelId="{C66EE88F-8DA5-4AC1-B5EF-0EF65689142B}" type="presParOf" srcId="{E1E89E01-ACB3-4D1E-9BDF-37784584F040}" destId="{1EF453A7-B4BA-4C7D-882C-B6DA741B8D18}" srcOrd="12" destOrd="0" presId="urn:microsoft.com/office/officeart/2005/8/layout/cycle6"/>
    <dgm:cxn modelId="{CB070FC0-7254-4E72-8C79-9E6E6931D63F}" type="presParOf" srcId="{E1E89E01-ACB3-4D1E-9BDF-37784584F040}" destId="{B0D5BF8B-1F55-4BA2-B0EB-027323A95568}" srcOrd="13" destOrd="0" presId="urn:microsoft.com/office/officeart/2005/8/layout/cycle6"/>
    <dgm:cxn modelId="{A207E797-2955-4AE0-B733-096E05E72538}" type="presParOf" srcId="{E1E89E01-ACB3-4D1E-9BDF-37784584F040}" destId="{A8B768AF-A5ED-4098-8B38-7C17C3A0E748}" srcOrd="14" destOrd="0" presId="urn:microsoft.com/office/officeart/2005/8/layout/cycle6"/>
    <dgm:cxn modelId="{24DC20CA-3BBC-487D-B423-670FF36152C9}" type="presParOf" srcId="{E1E89E01-ACB3-4D1E-9BDF-37784584F040}" destId="{39A72164-A9E0-43F6-A972-D99A54811358}" srcOrd="15" destOrd="0" presId="urn:microsoft.com/office/officeart/2005/8/layout/cycle6"/>
    <dgm:cxn modelId="{393DF16B-2E5B-48D4-A76B-326774AD2110}" type="presParOf" srcId="{E1E89E01-ACB3-4D1E-9BDF-37784584F040}" destId="{A62DB7CB-7BEF-42C4-8049-7132EFBD8D3B}" srcOrd="16" destOrd="0" presId="urn:microsoft.com/office/officeart/2005/8/layout/cycle6"/>
    <dgm:cxn modelId="{599D469D-CB53-4A19-A074-A09E21442738}" type="presParOf" srcId="{E1E89E01-ACB3-4D1E-9BDF-37784584F040}" destId="{CCAF1E2D-0818-4676-BE70-446EF7CEF226}" srcOrd="17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9228FE4-E68E-4D90-BE87-8DD6C9F1A60A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BB492CBF-DCE0-4907-874E-B13E91432B86}">
      <dgm:prSet phldrT="[Текст]"/>
      <dgm:spPr/>
      <dgm:t>
        <a:bodyPr/>
        <a:lstStyle/>
        <a:p>
          <a:r>
            <a:rPr lang="ru-RU" dirty="0" smtClean="0"/>
            <a:t>Должен </a:t>
          </a:r>
          <a:endParaRPr lang="ru-RU" dirty="0"/>
        </a:p>
      </dgm:t>
    </dgm:pt>
    <dgm:pt modelId="{FA28D53A-E362-478A-8608-C014478F167C}" type="parTrans" cxnId="{CE6349BC-E07B-4DFC-A0A8-0FCB7C7C0E6F}">
      <dgm:prSet/>
      <dgm:spPr/>
      <dgm:t>
        <a:bodyPr/>
        <a:lstStyle/>
        <a:p>
          <a:endParaRPr lang="ru-RU"/>
        </a:p>
      </dgm:t>
    </dgm:pt>
    <dgm:pt modelId="{DECB3480-0E93-4045-BCD1-E130BB3BD942}" type="sibTrans" cxnId="{CE6349BC-E07B-4DFC-A0A8-0FCB7C7C0E6F}">
      <dgm:prSet/>
      <dgm:spPr/>
      <dgm:t>
        <a:bodyPr/>
        <a:lstStyle/>
        <a:p>
          <a:endParaRPr lang="ru-RU"/>
        </a:p>
      </dgm:t>
    </dgm:pt>
    <dgm:pt modelId="{A6891DD8-6857-4BC2-B691-7D3F5D885BA5}">
      <dgm:prSet phldrT="[Текст]"/>
      <dgm:spPr/>
      <dgm:t>
        <a:bodyPr/>
        <a:lstStyle/>
        <a:p>
          <a:r>
            <a:rPr lang="ru-RU" dirty="0" smtClean="0"/>
            <a:t>Надо </a:t>
          </a:r>
          <a:endParaRPr lang="ru-RU" dirty="0"/>
        </a:p>
      </dgm:t>
    </dgm:pt>
    <dgm:pt modelId="{66D37867-E65C-4231-AF93-E5822416933E}" type="parTrans" cxnId="{7B5CFD1F-AC51-4463-B374-9C43DBAAEDF5}">
      <dgm:prSet/>
      <dgm:spPr/>
      <dgm:t>
        <a:bodyPr/>
        <a:lstStyle/>
        <a:p>
          <a:endParaRPr lang="ru-RU"/>
        </a:p>
      </dgm:t>
    </dgm:pt>
    <dgm:pt modelId="{96BEB816-3224-44E9-8846-1FCCB4F38A25}" type="sibTrans" cxnId="{7B5CFD1F-AC51-4463-B374-9C43DBAAEDF5}">
      <dgm:prSet/>
      <dgm:spPr/>
      <dgm:t>
        <a:bodyPr/>
        <a:lstStyle/>
        <a:p>
          <a:endParaRPr lang="ru-RU"/>
        </a:p>
      </dgm:t>
    </dgm:pt>
    <dgm:pt modelId="{B29F6F09-F920-4497-B246-9A20BA608CE9}">
      <dgm:prSet phldrT="[Текст]"/>
      <dgm:spPr/>
      <dgm:t>
        <a:bodyPr/>
        <a:lstStyle/>
        <a:p>
          <a:pPr algn="l"/>
          <a:r>
            <a:rPr lang="ru-RU" dirty="0" smtClean="0"/>
            <a:t>Могу </a:t>
          </a:r>
          <a:endParaRPr lang="ru-RU" dirty="0"/>
        </a:p>
      </dgm:t>
    </dgm:pt>
    <dgm:pt modelId="{3085FC2E-C555-49B7-9EA7-FD64AB8EEF96}" type="parTrans" cxnId="{C39CE5F0-2BB1-4F77-A9E6-62BCD005DE65}">
      <dgm:prSet/>
      <dgm:spPr/>
      <dgm:t>
        <a:bodyPr/>
        <a:lstStyle/>
        <a:p>
          <a:endParaRPr lang="ru-RU"/>
        </a:p>
      </dgm:t>
    </dgm:pt>
    <dgm:pt modelId="{C7753F32-269F-4338-9E11-774C7463B804}" type="sibTrans" cxnId="{C39CE5F0-2BB1-4F77-A9E6-62BCD005DE65}">
      <dgm:prSet/>
      <dgm:spPr/>
      <dgm:t>
        <a:bodyPr/>
        <a:lstStyle/>
        <a:p>
          <a:endParaRPr lang="ru-RU"/>
        </a:p>
      </dgm:t>
    </dgm:pt>
    <dgm:pt modelId="{D22F8F0D-B9AA-4AD8-A435-15388F8B1319}">
      <dgm:prSet phldrT="[Текст]"/>
      <dgm:spPr/>
      <dgm:t>
        <a:bodyPr/>
        <a:lstStyle/>
        <a:p>
          <a:r>
            <a:rPr lang="ru-RU" dirty="0" smtClean="0"/>
            <a:t>         </a:t>
          </a:r>
          <a:r>
            <a:rPr lang="ru-RU" b="0" dirty="0" smtClean="0"/>
            <a:t>Лечу</a:t>
          </a:r>
          <a:r>
            <a:rPr lang="ru-RU" dirty="0" smtClean="0"/>
            <a:t> </a:t>
          </a:r>
          <a:endParaRPr lang="ru-RU" dirty="0"/>
        </a:p>
      </dgm:t>
    </dgm:pt>
    <dgm:pt modelId="{C93CA98C-8A87-4305-BD2F-AEFD59415C25}" type="parTrans" cxnId="{32E1B677-6253-444E-AB91-843FB26EAA96}">
      <dgm:prSet/>
      <dgm:spPr/>
      <dgm:t>
        <a:bodyPr/>
        <a:lstStyle/>
        <a:p>
          <a:endParaRPr lang="ru-RU"/>
        </a:p>
      </dgm:t>
    </dgm:pt>
    <dgm:pt modelId="{DD7323E4-9242-478E-8CA2-E5377E7803F9}" type="sibTrans" cxnId="{32E1B677-6253-444E-AB91-843FB26EAA96}">
      <dgm:prSet/>
      <dgm:spPr/>
      <dgm:t>
        <a:bodyPr/>
        <a:lstStyle/>
        <a:p>
          <a:endParaRPr lang="ru-RU"/>
        </a:p>
      </dgm:t>
    </dgm:pt>
    <dgm:pt modelId="{0C246B2B-468F-4FDB-B8A4-A3A02B2B0887}" type="pres">
      <dgm:prSet presAssocID="{E9228FE4-E68E-4D90-BE87-8DD6C9F1A60A}" presName="arrowDiagram" presStyleCnt="0">
        <dgm:presLayoutVars>
          <dgm:chMax val="5"/>
          <dgm:dir/>
          <dgm:resizeHandles val="exact"/>
        </dgm:presLayoutVars>
      </dgm:prSet>
      <dgm:spPr/>
    </dgm:pt>
    <dgm:pt modelId="{C3AB519F-D3B4-46DF-8DD7-A14B3136D8C5}" type="pres">
      <dgm:prSet presAssocID="{E9228FE4-E68E-4D90-BE87-8DD6C9F1A60A}" presName="arrow" presStyleLbl="bgShp" presStyleIdx="0" presStyleCnt="1" custLinFactNeighborX="3079" custLinFactNeighborY="-259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4B838686-481E-4DD4-BF60-56BA611CC288}" type="pres">
      <dgm:prSet presAssocID="{E9228FE4-E68E-4D90-BE87-8DD6C9F1A60A}" presName="arrowDiagram4" presStyleCnt="0"/>
      <dgm:spPr/>
    </dgm:pt>
    <dgm:pt modelId="{A0011EA1-C68D-4243-8F27-07F74EF34B23}" type="pres">
      <dgm:prSet presAssocID="{BB492CBF-DCE0-4907-874E-B13E91432B86}" presName="bullet4a" presStyleLbl="node1" presStyleIdx="0" presStyleCnt="4"/>
      <dgm:spPr/>
    </dgm:pt>
    <dgm:pt modelId="{7B438EC8-5B58-4633-BF26-A5B0FDF8B39D}" type="pres">
      <dgm:prSet presAssocID="{BB492CBF-DCE0-4907-874E-B13E91432B86}" presName="textBox4a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ADD5BE-6B93-4393-8CDE-B1396E383F74}" type="pres">
      <dgm:prSet presAssocID="{A6891DD8-6857-4BC2-B691-7D3F5D885BA5}" presName="bullet4b" presStyleLbl="node1" presStyleIdx="1" presStyleCnt="4" custLinFactX="70132" custLinFactNeighborX="100000" custLinFactNeighborY="-52660"/>
      <dgm:spPr/>
    </dgm:pt>
    <dgm:pt modelId="{37C409DF-BF62-4228-AC19-34E1EA5156CC}" type="pres">
      <dgm:prSet presAssocID="{A6891DD8-6857-4BC2-B691-7D3F5D885BA5}" presName="textBox4b" presStyleLbl="revTx" presStyleIdx="1" presStyleCnt="4" custScaleY="928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3C16FE-5072-4C62-B144-D749166B7BDB}" type="pres">
      <dgm:prSet presAssocID="{B29F6F09-F920-4497-B246-9A20BA608CE9}" presName="bullet4c" presStyleLbl="node1" presStyleIdx="2" presStyleCnt="4" custLinFactNeighborX="70316" custLinFactNeighborY="-12229"/>
      <dgm:spPr/>
    </dgm:pt>
    <dgm:pt modelId="{AA3ADE85-9860-4149-A0A8-F308E407510D}" type="pres">
      <dgm:prSet presAssocID="{B29F6F09-F920-4497-B246-9A20BA608CE9}" presName="textBox4c" presStyleLbl="revTx" presStyleIdx="2" presStyleCnt="4" custScaleX="93449" custScaleY="8706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857E49-AB96-43FB-A214-1262DE9903C9}" type="pres">
      <dgm:prSet presAssocID="{D22F8F0D-B9AA-4AD8-A435-15388F8B1319}" presName="bullet4d" presStyleLbl="node1" presStyleIdx="3" presStyleCnt="4" custLinFactNeighborX="-18257" custLinFactNeighborY="-4564"/>
      <dgm:spPr/>
    </dgm:pt>
    <dgm:pt modelId="{C0D8F352-BC89-457B-B697-96764D6350F0}" type="pres">
      <dgm:prSet presAssocID="{D22F8F0D-B9AA-4AD8-A435-15388F8B1319}" presName="textBox4d" presStyleLbl="revTx" presStyleIdx="3" presStyleCnt="4" custFlipHor="1" custScaleX="1209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39CE5F0-2BB1-4F77-A9E6-62BCD005DE65}" srcId="{E9228FE4-E68E-4D90-BE87-8DD6C9F1A60A}" destId="{B29F6F09-F920-4497-B246-9A20BA608CE9}" srcOrd="2" destOrd="0" parTransId="{3085FC2E-C555-49B7-9EA7-FD64AB8EEF96}" sibTransId="{C7753F32-269F-4338-9E11-774C7463B804}"/>
    <dgm:cxn modelId="{B0C551E7-F45A-4831-9DF6-6F31B035E1F6}" type="presOf" srcId="{BB492CBF-DCE0-4907-874E-B13E91432B86}" destId="{7B438EC8-5B58-4633-BF26-A5B0FDF8B39D}" srcOrd="0" destOrd="0" presId="urn:microsoft.com/office/officeart/2005/8/layout/arrow2"/>
    <dgm:cxn modelId="{D8127B44-AE33-41E2-91CC-3B63DD3D97BF}" type="presOf" srcId="{A6891DD8-6857-4BC2-B691-7D3F5D885BA5}" destId="{37C409DF-BF62-4228-AC19-34E1EA5156CC}" srcOrd="0" destOrd="0" presId="urn:microsoft.com/office/officeart/2005/8/layout/arrow2"/>
    <dgm:cxn modelId="{7B5CFD1F-AC51-4463-B374-9C43DBAAEDF5}" srcId="{E9228FE4-E68E-4D90-BE87-8DD6C9F1A60A}" destId="{A6891DD8-6857-4BC2-B691-7D3F5D885BA5}" srcOrd="1" destOrd="0" parTransId="{66D37867-E65C-4231-AF93-E5822416933E}" sibTransId="{96BEB816-3224-44E9-8846-1FCCB4F38A25}"/>
    <dgm:cxn modelId="{68B00EE2-D2C8-4BEF-8E7D-E268142FC20F}" type="presOf" srcId="{D22F8F0D-B9AA-4AD8-A435-15388F8B1319}" destId="{C0D8F352-BC89-457B-B697-96764D6350F0}" srcOrd="0" destOrd="0" presId="urn:microsoft.com/office/officeart/2005/8/layout/arrow2"/>
    <dgm:cxn modelId="{0A603C66-36CF-444B-AEAA-7EC07C7C64A1}" type="presOf" srcId="{B29F6F09-F920-4497-B246-9A20BA608CE9}" destId="{AA3ADE85-9860-4149-A0A8-F308E407510D}" srcOrd="0" destOrd="0" presId="urn:microsoft.com/office/officeart/2005/8/layout/arrow2"/>
    <dgm:cxn modelId="{E7C411E0-AA9C-4ED3-8FCD-A3040D09E28F}" type="presOf" srcId="{E9228FE4-E68E-4D90-BE87-8DD6C9F1A60A}" destId="{0C246B2B-468F-4FDB-B8A4-A3A02B2B0887}" srcOrd="0" destOrd="0" presId="urn:microsoft.com/office/officeart/2005/8/layout/arrow2"/>
    <dgm:cxn modelId="{CE6349BC-E07B-4DFC-A0A8-0FCB7C7C0E6F}" srcId="{E9228FE4-E68E-4D90-BE87-8DD6C9F1A60A}" destId="{BB492CBF-DCE0-4907-874E-B13E91432B86}" srcOrd="0" destOrd="0" parTransId="{FA28D53A-E362-478A-8608-C014478F167C}" sibTransId="{DECB3480-0E93-4045-BCD1-E130BB3BD942}"/>
    <dgm:cxn modelId="{32E1B677-6253-444E-AB91-843FB26EAA96}" srcId="{E9228FE4-E68E-4D90-BE87-8DD6C9F1A60A}" destId="{D22F8F0D-B9AA-4AD8-A435-15388F8B1319}" srcOrd="3" destOrd="0" parTransId="{C93CA98C-8A87-4305-BD2F-AEFD59415C25}" sibTransId="{DD7323E4-9242-478E-8CA2-E5377E7803F9}"/>
    <dgm:cxn modelId="{06AD9BC9-5F79-48E5-9D6A-BA12B0BF24AD}" type="presParOf" srcId="{0C246B2B-468F-4FDB-B8A4-A3A02B2B0887}" destId="{C3AB519F-D3B4-46DF-8DD7-A14B3136D8C5}" srcOrd="0" destOrd="0" presId="urn:microsoft.com/office/officeart/2005/8/layout/arrow2"/>
    <dgm:cxn modelId="{50D9D1A0-FCC7-4DA4-B79E-C00C67A9B744}" type="presParOf" srcId="{0C246B2B-468F-4FDB-B8A4-A3A02B2B0887}" destId="{4B838686-481E-4DD4-BF60-56BA611CC288}" srcOrd="1" destOrd="0" presId="urn:microsoft.com/office/officeart/2005/8/layout/arrow2"/>
    <dgm:cxn modelId="{5C6ECED6-E90B-4B50-A13D-ED3D55BCF139}" type="presParOf" srcId="{4B838686-481E-4DD4-BF60-56BA611CC288}" destId="{A0011EA1-C68D-4243-8F27-07F74EF34B23}" srcOrd="0" destOrd="0" presId="urn:microsoft.com/office/officeart/2005/8/layout/arrow2"/>
    <dgm:cxn modelId="{8EA6BA7D-7D91-46A3-9670-10D80C8E8E16}" type="presParOf" srcId="{4B838686-481E-4DD4-BF60-56BA611CC288}" destId="{7B438EC8-5B58-4633-BF26-A5B0FDF8B39D}" srcOrd="1" destOrd="0" presId="urn:microsoft.com/office/officeart/2005/8/layout/arrow2"/>
    <dgm:cxn modelId="{7C1E2088-2E3F-4BA7-9CFE-0EE8C87189BF}" type="presParOf" srcId="{4B838686-481E-4DD4-BF60-56BA611CC288}" destId="{A6ADD5BE-6B93-4393-8CDE-B1396E383F74}" srcOrd="2" destOrd="0" presId="urn:microsoft.com/office/officeart/2005/8/layout/arrow2"/>
    <dgm:cxn modelId="{EEEEFC3D-A65D-4A7C-ADB2-1F4A6818CE79}" type="presParOf" srcId="{4B838686-481E-4DD4-BF60-56BA611CC288}" destId="{37C409DF-BF62-4228-AC19-34E1EA5156CC}" srcOrd="3" destOrd="0" presId="urn:microsoft.com/office/officeart/2005/8/layout/arrow2"/>
    <dgm:cxn modelId="{F3FCEBE7-8C76-4700-9F06-C7C25850388D}" type="presParOf" srcId="{4B838686-481E-4DD4-BF60-56BA611CC288}" destId="{693C16FE-5072-4C62-B144-D749166B7BDB}" srcOrd="4" destOrd="0" presId="urn:microsoft.com/office/officeart/2005/8/layout/arrow2"/>
    <dgm:cxn modelId="{385C2309-4450-4248-B282-8CB84A435208}" type="presParOf" srcId="{4B838686-481E-4DD4-BF60-56BA611CC288}" destId="{AA3ADE85-9860-4149-A0A8-F308E407510D}" srcOrd="5" destOrd="0" presId="urn:microsoft.com/office/officeart/2005/8/layout/arrow2"/>
    <dgm:cxn modelId="{E86B9E26-1753-4217-A95D-08DEEC919AB7}" type="presParOf" srcId="{4B838686-481E-4DD4-BF60-56BA611CC288}" destId="{46857E49-AB96-43FB-A214-1262DE9903C9}" srcOrd="6" destOrd="0" presId="urn:microsoft.com/office/officeart/2005/8/layout/arrow2"/>
    <dgm:cxn modelId="{BAB8DC44-55C5-4CBF-9735-88D12E25D261}" type="presParOf" srcId="{4B838686-481E-4DD4-BF60-56BA611CC288}" destId="{C0D8F352-BC89-457B-B697-96764D6350F0}" srcOrd="7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75B8CF-A7F4-4CBB-AE1A-AA71DC69ADEF}">
      <dsp:nvSpPr>
        <dsp:cNvPr id="0" name=""/>
        <dsp:cNvSpPr/>
      </dsp:nvSpPr>
      <dsp:spPr>
        <a:xfrm rot="5400000">
          <a:off x="6357741" y="-2630462"/>
          <a:ext cx="922920" cy="6418071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Обязательность воспитательной деятельности в современной школе, в т.ч. внеурочная деятельность</a:t>
          </a:r>
          <a:endParaRPr lang="ru-RU" sz="1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Результаты воспитания – личностные приобретения школьников</a:t>
          </a:r>
          <a:endParaRPr lang="ru-RU" sz="1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3610166" y="162166"/>
        <a:ext cx="6373018" cy="832814"/>
      </dsp:txXfrm>
    </dsp:sp>
    <dsp:sp modelId="{8CFB49C7-E8BA-401A-B61F-CDAC73CB9941}">
      <dsp:nvSpPr>
        <dsp:cNvPr id="0" name=""/>
        <dsp:cNvSpPr/>
      </dsp:nvSpPr>
      <dsp:spPr>
        <a:xfrm>
          <a:off x="11937" y="43071"/>
          <a:ext cx="3610165" cy="1153650"/>
        </a:xfrm>
        <a:prstGeom prst="roundRect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</a:rPr>
            <a:t>ФГОС  общего образования</a:t>
          </a:r>
          <a:endParaRPr lang="ru-RU" sz="2000" b="1" kern="1200" dirty="0">
            <a:solidFill>
              <a:schemeClr val="tx1"/>
            </a:solidFill>
          </a:endParaRPr>
        </a:p>
      </dsp:txBody>
      <dsp:txXfrm>
        <a:off x="68254" y="99388"/>
        <a:ext cx="3497531" cy="1041016"/>
      </dsp:txXfrm>
    </dsp:sp>
    <dsp:sp modelId="{FB8FDEA9-86AB-4566-8F91-615424210527}">
      <dsp:nvSpPr>
        <dsp:cNvPr id="0" name=""/>
        <dsp:cNvSpPr/>
      </dsp:nvSpPr>
      <dsp:spPr>
        <a:xfrm rot="5400000">
          <a:off x="6357741" y="-1419129"/>
          <a:ext cx="922920" cy="6418071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 трактовке воспитания усилена роль гражданско-патриотического воспитания</a:t>
          </a:r>
          <a:endParaRPr lang="ru-RU" sz="1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 ООП ОО включены рабочая программа воспитания  и календарный план воспитательной работы</a:t>
          </a:r>
          <a:endParaRPr lang="ru-RU" sz="1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3610166" y="1373499"/>
        <a:ext cx="6373018" cy="832814"/>
      </dsp:txXfrm>
    </dsp:sp>
    <dsp:sp modelId="{42D54066-4A26-4267-9C3D-40337F102A1D}">
      <dsp:nvSpPr>
        <dsp:cNvPr id="0" name=""/>
        <dsp:cNvSpPr/>
      </dsp:nvSpPr>
      <dsp:spPr>
        <a:xfrm>
          <a:off x="0" y="1213080"/>
          <a:ext cx="3610165" cy="1153650"/>
        </a:xfrm>
        <a:prstGeom prst="roundRect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</a:rPr>
            <a:t>Федеральный закон от 31 июля 2020 г. № 304-ФЗ “О внесении изменений в Федеральный закон «Об образовании в Российской Федерации» по вопросам воспитания обучающихся” </a:t>
          </a:r>
          <a:endParaRPr lang="ru-RU" sz="1400" kern="1200" dirty="0">
            <a:solidFill>
              <a:schemeClr val="tx1"/>
            </a:solidFill>
          </a:endParaRPr>
        </a:p>
      </dsp:txBody>
      <dsp:txXfrm>
        <a:off x="56317" y="1269397"/>
        <a:ext cx="3497531" cy="1041016"/>
      </dsp:txXfrm>
    </dsp:sp>
    <dsp:sp modelId="{31E733A5-B261-482C-97A5-E8AD5537F6E6}">
      <dsp:nvSpPr>
        <dsp:cNvPr id="0" name=""/>
        <dsp:cNvSpPr/>
      </dsp:nvSpPr>
      <dsp:spPr>
        <a:xfrm rot="5400000">
          <a:off x="6357741" y="-207796"/>
          <a:ext cx="922920" cy="6418071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Разработка и внедрение рабочих программ воспитания в общеобразовательных организациях на основе примерной программы</a:t>
          </a:r>
          <a:endParaRPr lang="ru-RU" sz="12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Проведение мониторинга внедрения рабочих программ</a:t>
          </a:r>
          <a:endParaRPr lang="ru-RU" sz="12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Выявление лучших практик, новых форм и технологий инновационного педагогического опыта в сфере воспитания </a:t>
          </a:r>
          <a:endParaRPr lang="ru-RU" sz="12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3610166" y="2584832"/>
        <a:ext cx="6373018" cy="832814"/>
      </dsp:txXfrm>
    </dsp:sp>
    <dsp:sp modelId="{FBA9E413-16CD-413F-931A-7B9154D78CC7}">
      <dsp:nvSpPr>
        <dsp:cNvPr id="0" name=""/>
        <dsp:cNvSpPr/>
      </dsp:nvSpPr>
      <dsp:spPr>
        <a:xfrm>
          <a:off x="0" y="2424413"/>
          <a:ext cx="3610165" cy="1153650"/>
        </a:xfrm>
        <a:prstGeom prst="round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План мероприятий по реализации Стратегии развития воспитания в Российской Федерации на период 2020-2025 гг. (распоряжение Правительства РФ  от 12 ноября 2020 г. № 2945-р )</a:t>
          </a:r>
          <a:endParaRPr lang="ru-RU" sz="1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6317" y="2480730"/>
        <a:ext cx="3497531" cy="104101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73B6E8-152F-4D0D-BDE6-18F56BD1547E}">
      <dsp:nvSpPr>
        <dsp:cNvPr id="0" name=""/>
        <dsp:cNvSpPr/>
      </dsp:nvSpPr>
      <dsp:spPr>
        <a:xfrm>
          <a:off x="0" y="202486"/>
          <a:ext cx="4984751" cy="327600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4E3BA84-C37B-447A-9832-F327233A927F}">
      <dsp:nvSpPr>
        <dsp:cNvPr id="0" name=""/>
        <dsp:cNvSpPr/>
      </dsp:nvSpPr>
      <dsp:spPr>
        <a:xfrm>
          <a:off x="249237" y="10606"/>
          <a:ext cx="3489325" cy="3837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1888" tIns="0" rIns="131888" bIns="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/>
            <a:t>ГРАЖДАНСКОЕ ВОСПИТАНИЕ</a:t>
          </a:r>
          <a:endParaRPr lang="ru-RU" sz="1300" b="1" kern="1200" dirty="0"/>
        </a:p>
      </dsp:txBody>
      <dsp:txXfrm>
        <a:off x="267971" y="29340"/>
        <a:ext cx="3451857" cy="346292"/>
      </dsp:txXfrm>
    </dsp:sp>
    <dsp:sp modelId="{F7EC0756-07B6-4D8A-A57B-9BFEE21EC8DD}">
      <dsp:nvSpPr>
        <dsp:cNvPr id="0" name=""/>
        <dsp:cNvSpPr/>
      </dsp:nvSpPr>
      <dsp:spPr>
        <a:xfrm>
          <a:off x="0" y="792167"/>
          <a:ext cx="4984751" cy="327600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FE8BF5-05F0-4B52-9BBC-1BC3E5E1D32C}">
      <dsp:nvSpPr>
        <dsp:cNvPr id="0" name=""/>
        <dsp:cNvSpPr/>
      </dsp:nvSpPr>
      <dsp:spPr>
        <a:xfrm>
          <a:off x="249237" y="600287"/>
          <a:ext cx="3489325" cy="3837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1888" tIns="0" rIns="131888" bIns="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/>
            <a:t>ПАТРИОТИЧЕСКОЕ ВОСПИТАНИЕ</a:t>
          </a:r>
          <a:endParaRPr lang="ru-RU" sz="1300" b="1" kern="1200" dirty="0"/>
        </a:p>
      </dsp:txBody>
      <dsp:txXfrm>
        <a:off x="267971" y="619021"/>
        <a:ext cx="3451857" cy="346292"/>
      </dsp:txXfrm>
    </dsp:sp>
    <dsp:sp modelId="{24D7A52E-35F5-4D62-97FE-04DE533D8AEB}">
      <dsp:nvSpPr>
        <dsp:cNvPr id="0" name=""/>
        <dsp:cNvSpPr/>
      </dsp:nvSpPr>
      <dsp:spPr>
        <a:xfrm>
          <a:off x="0" y="1381847"/>
          <a:ext cx="4984751" cy="327600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D43AB6B-2AE4-4EC6-8005-86EEEC5FBE44}">
      <dsp:nvSpPr>
        <dsp:cNvPr id="0" name=""/>
        <dsp:cNvSpPr/>
      </dsp:nvSpPr>
      <dsp:spPr>
        <a:xfrm>
          <a:off x="249237" y="1189967"/>
          <a:ext cx="3489325" cy="3837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1888" tIns="0" rIns="131888" bIns="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/>
            <a:t>ДУХОВНОЕ И НРАВСТВЕННОЕ ВОСПИТАНИЕ</a:t>
          </a:r>
          <a:endParaRPr lang="ru-RU" sz="1300" b="1" kern="1200" dirty="0"/>
        </a:p>
      </dsp:txBody>
      <dsp:txXfrm>
        <a:off x="267971" y="1208701"/>
        <a:ext cx="3451857" cy="34629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73B6E8-152F-4D0D-BDE6-18F56BD1547E}">
      <dsp:nvSpPr>
        <dsp:cNvPr id="0" name=""/>
        <dsp:cNvSpPr/>
      </dsp:nvSpPr>
      <dsp:spPr>
        <a:xfrm>
          <a:off x="0" y="249718"/>
          <a:ext cx="4984751" cy="327600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4E3BA84-C37B-447A-9832-F327233A927F}">
      <dsp:nvSpPr>
        <dsp:cNvPr id="0" name=""/>
        <dsp:cNvSpPr/>
      </dsp:nvSpPr>
      <dsp:spPr>
        <a:xfrm>
          <a:off x="249237" y="57838"/>
          <a:ext cx="3489325" cy="3837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1888" tIns="0" rIns="131888" bIns="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/>
            <a:t>ПРИОБЩЕНИЕ К КУЛЬТУРНОМУ НАСЛЕДИЮ</a:t>
          </a:r>
          <a:endParaRPr lang="ru-RU" sz="1300" b="1" kern="1200" dirty="0"/>
        </a:p>
      </dsp:txBody>
      <dsp:txXfrm>
        <a:off x="267971" y="76572"/>
        <a:ext cx="3451857" cy="346292"/>
      </dsp:txXfrm>
    </dsp:sp>
    <dsp:sp modelId="{F7EC0756-07B6-4D8A-A57B-9BFEE21EC8DD}">
      <dsp:nvSpPr>
        <dsp:cNvPr id="0" name=""/>
        <dsp:cNvSpPr/>
      </dsp:nvSpPr>
      <dsp:spPr>
        <a:xfrm>
          <a:off x="0" y="839399"/>
          <a:ext cx="4984751" cy="327600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FE8BF5-05F0-4B52-9BBC-1BC3E5E1D32C}">
      <dsp:nvSpPr>
        <dsp:cNvPr id="0" name=""/>
        <dsp:cNvSpPr/>
      </dsp:nvSpPr>
      <dsp:spPr>
        <a:xfrm>
          <a:off x="249237" y="647519"/>
          <a:ext cx="3489325" cy="3837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1888" tIns="0" rIns="131888" bIns="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/>
            <a:t>ПОПУЛЯРИЗАЦИЯ НАУЧНЫХ ЗНАНИЙ</a:t>
          </a:r>
          <a:endParaRPr lang="ru-RU" sz="1300" b="1" kern="1200" dirty="0"/>
        </a:p>
      </dsp:txBody>
      <dsp:txXfrm>
        <a:off x="267971" y="666253"/>
        <a:ext cx="3451857" cy="346292"/>
      </dsp:txXfrm>
    </dsp:sp>
    <dsp:sp modelId="{24D7A52E-35F5-4D62-97FE-04DE533D8AEB}">
      <dsp:nvSpPr>
        <dsp:cNvPr id="0" name=""/>
        <dsp:cNvSpPr/>
      </dsp:nvSpPr>
      <dsp:spPr>
        <a:xfrm>
          <a:off x="0" y="1429079"/>
          <a:ext cx="4984751" cy="327600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D43AB6B-2AE4-4EC6-8005-86EEEC5FBE44}">
      <dsp:nvSpPr>
        <dsp:cNvPr id="0" name=""/>
        <dsp:cNvSpPr/>
      </dsp:nvSpPr>
      <dsp:spPr>
        <a:xfrm>
          <a:off x="249237" y="1237199"/>
          <a:ext cx="3489325" cy="3837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1888" tIns="0" rIns="131888" bIns="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/>
            <a:t>ФИЗИЧЕСКОЕ ВОСПИТАНИЕ</a:t>
          </a:r>
          <a:endParaRPr lang="ru-RU" sz="1300" b="1" kern="1200" dirty="0"/>
        </a:p>
      </dsp:txBody>
      <dsp:txXfrm>
        <a:off x="267971" y="1255933"/>
        <a:ext cx="3451857" cy="34629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73B6E8-152F-4D0D-BDE6-18F56BD1547E}">
      <dsp:nvSpPr>
        <dsp:cNvPr id="0" name=""/>
        <dsp:cNvSpPr/>
      </dsp:nvSpPr>
      <dsp:spPr>
        <a:xfrm>
          <a:off x="0" y="202311"/>
          <a:ext cx="8164284" cy="327600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4E3BA84-C37B-447A-9832-F327233A927F}">
      <dsp:nvSpPr>
        <dsp:cNvPr id="0" name=""/>
        <dsp:cNvSpPr/>
      </dsp:nvSpPr>
      <dsp:spPr>
        <a:xfrm>
          <a:off x="408214" y="10431"/>
          <a:ext cx="5714998" cy="3837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6013" tIns="0" rIns="216013" bIns="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/>
            <a:t>ТРУДОВОЕ ВОСПИТАНИЕ И ПРОФЕССИОНАЛЬНОЕ САМООПРЕДЕЛЕНИЕ </a:t>
          </a:r>
          <a:endParaRPr lang="ru-RU" sz="1300" b="1" kern="1200" dirty="0"/>
        </a:p>
      </dsp:txBody>
      <dsp:txXfrm>
        <a:off x="426948" y="29165"/>
        <a:ext cx="5677530" cy="346292"/>
      </dsp:txXfrm>
    </dsp:sp>
    <dsp:sp modelId="{F7EC0756-07B6-4D8A-A57B-9BFEE21EC8DD}">
      <dsp:nvSpPr>
        <dsp:cNvPr id="0" name=""/>
        <dsp:cNvSpPr/>
      </dsp:nvSpPr>
      <dsp:spPr>
        <a:xfrm>
          <a:off x="0" y="791992"/>
          <a:ext cx="8164284" cy="327600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FE8BF5-05F0-4B52-9BBC-1BC3E5E1D32C}">
      <dsp:nvSpPr>
        <dsp:cNvPr id="0" name=""/>
        <dsp:cNvSpPr/>
      </dsp:nvSpPr>
      <dsp:spPr>
        <a:xfrm>
          <a:off x="408214" y="600112"/>
          <a:ext cx="5714998" cy="3837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6013" tIns="0" rIns="216013" bIns="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/>
            <a:t>ЭКОЛОГИЧЕСКОЕ ВОСПИТАНИЕ</a:t>
          </a:r>
          <a:endParaRPr lang="ru-RU" sz="1300" b="1" kern="1200" dirty="0"/>
        </a:p>
      </dsp:txBody>
      <dsp:txXfrm>
        <a:off x="426948" y="618846"/>
        <a:ext cx="5677530" cy="34629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1AD40A-8CF7-4A5C-B1D0-3F79550AF65A}">
      <dsp:nvSpPr>
        <dsp:cNvPr id="0" name=""/>
        <dsp:cNvSpPr/>
      </dsp:nvSpPr>
      <dsp:spPr>
        <a:xfrm>
          <a:off x="3348350" y="-172326"/>
          <a:ext cx="3067252" cy="2025052"/>
        </a:xfrm>
        <a:prstGeom prst="roundRect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/>
              </a:solidFill>
            </a:rPr>
            <a:t>Взаимоотношения участников (дети, учителя, родители, партнеры)  </a:t>
          </a:r>
          <a:endParaRPr lang="ru-RU" sz="2400" b="1" kern="1200" dirty="0">
            <a:solidFill>
              <a:schemeClr val="tx1"/>
            </a:solidFill>
          </a:endParaRPr>
        </a:p>
      </dsp:txBody>
      <dsp:txXfrm>
        <a:off x="3447205" y="-73471"/>
        <a:ext cx="2869542" cy="1827342"/>
      </dsp:txXfrm>
    </dsp:sp>
    <dsp:sp modelId="{6DCAF12C-43DE-418D-8EAA-16D5A7FB7240}">
      <dsp:nvSpPr>
        <dsp:cNvPr id="0" name=""/>
        <dsp:cNvSpPr/>
      </dsp:nvSpPr>
      <dsp:spPr>
        <a:xfrm>
          <a:off x="3862425" y="1259142"/>
          <a:ext cx="5479506" cy="5479506"/>
        </a:xfrm>
        <a:custGeom>
          <a:avLst/>
          <a:gdLst/>
          <a:ahLst/>
          <a:cxnLst/>
          <a:rect l="0" t="0" r="0" b="0"/>
          <a:pathLst>
            <a:path>
              <a:moveTo>
                <a:pt x="2563131" y="5698"/>
              </a:moveTo>
              <a:arcTo wR="2739753" hR="2739753" stAng="15978228" swAng="1233755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E08B090-9F20-463B-A2F4-AE32B649473A}">
      <dsp:nvSpPr>
        <dsp:cNvPr id="0" name=""/>
        <dsp:cNvSpPr/>
      </dsp:nvSpPr>
      <dsp:spPr>
        <a:xfrm>
          <a:off x="6560512" y="1379907"/>
          <a:ext cx="2718990" cy="1811369"/>
        </a:xfrm>
        <a:prstGeom prst="roundRect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/>
              </a:solidFill>
            </a:rPr>
            <a:t>Доминирующая цель </a:t>
          </a:r>
          <a:endParaRPr lang="ru-RU" sz="2400" b="1" kern="1200" dirty="0">
            <a:solidFill>
              <a:schemeClr val="tx1"/>
            </a:solidFill>
          </a:endParaRPr>
        </a:p>
      </dsp:txBody>
      <dsp:txXfrm>
        <a:off x="6648936" y="1468331"/>
        <a:ext cx="2542142" cy="1634521"/>
      </dsp:txXfrm>
    </dsp:sp>
    <dsp:sp modelId="{00EEA57F-F4C7-4D78-9C86-AE9E83AE5619}">
      <dsp:nvSpPr>
        <dsp:cNvPr id="0" name=""/>
        <dsp:cNvSpPr/>
      </dsp:nvSpPr>
      <dsp:spPr>
        <a:xfrm>
          <a:off x="2918933" y="1695157"/>
          <a:ext cx="5479506" cy="5479506"/>
        </a:xfrm>
        <a:custGeom>
          <a:avLst/>
          <a:gdLst/>
          <a:ahLst/>
          <a:cxnLst/>
          <a:rect l="0" t="0" r="0" b="0"/>
          <a:pathLst>
            <a:path>
              <a:moveTo>
                <a:pt x="5184023" y="1502097"/>
              </a:moveTo>
              <a:arcTo wR="2739753" hR="2739753" stAng="19988678" swAng="826603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58AE49A-0CD1-4C14-863E-4E7ED65DA4C7}">
      <dsp:nvSpPr>
        <dsp:cNvPr id="0" name=""/>
        <dsp:cNvSpPr/>
      </dsp:nvSpPr>
      <dsp:spPr>
        <a:xfrm>
          <a:off x="6734373" y="3821469"/>
          <a:ext cx="2608807" cy="1905094"/>
        </a:xfrm>
        <a:prstGeom prst="roundRect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/>
              </a:solidFill>
            </a:rPr>
            <a:t>Ведущая деятельность и позитивное творчество </a:t>
          </a:r>
          <a:endParaRPr lang="ru-RU" sz="2400" b="1" kern="1200" dirty="0">
            <a:solidFill>
              <a:schemeClr val="tx1"/>
            </a:solidFill>
          </a:endParaRPr>
        </a:p>
      </dsp:txBody>
      <dsp:txXfrm>
        <a:off x="6827372" y="3914468"/>
        <a:ext cx="2422809" cy="1719096"/>
      </dsp:txXfrm>
    </dsp:sp>
    <dsp:sp modelId="{B46602E8-DD9B-4061-AE91-32C1B8161B5F}">
      <dsp:nvSpPr>
        <dsp:cNvPr id="0" name=""/>
        <dsp:cNvSpPr/>
      </dsp:nvSpPr>
      <dsp:spPr>
        <a:xfrm>
          <a:off x="4950711" y="267324"/>
          <a:ext cx="5479506" cy="5479506"/>
        </a:xfrm>
        <a:custGeom>
          <a:avLst/>
          <a:gdLst/>
          <a:ahLst/>
          <a:cxnLst/>
          <a:rect l="0" t="0" r="0" b="0"/>
          <a:pathLst>
            <a:path>
              <a:moveTo>
                <a:pt x="2397463" y="5458040"/>
              </a:moveTo>
              <a:arcTo wR="2739753" hR="2739753" stAng="5830618" swAng="1202361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3E87ED5-DD29-40BC-BB64-009C426CA761}">
      <dsp:nvSpPr>
        <dsp:cNvPr id="0" name=""/>
        <dsp:cNvSpPr/>
      </dsp:nvSpPr>
      <dsp:spPr>
        <a:xfrm>
          <a:off x="3731825" y="4877960"/>
          <a:ext cx="2696968" cy="1980051"/>
        </a:xfrm>
        <a:prstGeom prst="roundRect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/>
              </a:solidFill>
            </a:rPr>
            <a:t>Детское самоуправление</a:t>
          </a:r>
          <a:endParaRPr lang="ru-RU" sz="2400" b="1" kern="1200" dirty="0">
            <a:solidFill>
              <a:schemeClr val="tx1"/>
            </a:solidFill>
          </a:endParaRPr>
        </a:p>
      </dsp:txBody>
      <dsp:txXfrm>
        <a:off x="3828483" y="4974618"/>
        <a:ext cx="2503652" cy="1786735"/>
      </dsp:txXfrm>
    </dsp:sp>
    <dsp:sp modelId="{C6E0AC51-FBFF-4D48-8CD7-508DBB8015FE}">
      <dsp:nvSpPr>
        <dsp:cNvPr id="0" name=""/>
        <dsp:cNvSpPr/>
      </dsp:nvSpPr>
      <dsp:spPr>
        <a:xfrm>
          <a:off x="1526061" y="92343"/>
          <a:ext cx="5479506" cy="5479506"/>
        </a:xfrm>
        <a:custGeom>
          <a:avLst/>
          <a:gdLst/>
          <a:ahLst/>
          <a:cxnLst/>
          <a:rect l="0" t="0" r="0" b="0"/>
          <a:pathLst>
            <a:path>
              <a:moveTo>
                <a:pt x="2190068" y="5423797"/>
              </a:moveTo>
              <a:arcTo wR="2739753" hR="2739753" stAng="6094439" swAng="1998699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EF453A7-B4BA-4C7D-882C-B6DA741B8D18}">
      <dsp:nvSpPr>
        <dsp:cNvPr id="0" name=""/>
        <dsp:cNvSpPr/>
      </dsp:nvSpPr>
      <dsp:spPr>
        <a:xfrm>
          <a:off x="610833" y="2713080"/>
          <a:ext cx="2763733" cy="2048844"/>
        </a:xfrm>
        <a:prstGeom prst="roundRect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/>
              </a:solidFill>
            </a:rPr>
            <a:t>Партнерство, внешняя социокультурная среда </a:t>
          </a:r>
          <a:endParaRPr lang="ru-RU" sz="2400" b="1" kern="1200" dirty="0">
            <a:solidFill>
              <a:schemeClr val="tx1"/>
            </a:solidFill>
          </a:endParaRPr>
        </a:p>
      </dsp:txBody>
      <dsp:txXfrm>
        <a:off x="710849" y="2813096"/>
        <a:ext cx="2563701" cy="1848812"/>
      </dsp:txXfrm>
    </dsp:sp>
    <dsp:sp modelId="{A8B768AF-A5ED-4098-8B38-7C17C3A0E748}">
      <dsp:nvSpPr>
        <dsp:cNvPr id="0" name=""/>
        <dsp:cNvSpPr/>
      </dsp:nvSpPr>
      <dsp:spPr>
        <a:xfrm>
          <a:off x="757981" y="-2339760"/>
          <a:ext cx="5479506" cy="5479506"/>
        </a:xfrm>
        <a:custGeom>
          <a:avLst/>
          <a:gdLst/>
          <a:ahLst/>
          <a:cxnLst/>
          <a:rect l="0" t="0" r="0" b="0"/>
          <a:pathLst>
            <a:path>
              <a:moveTo>
                <a:pt x="1263917" y="5048033"/>
              </a:moveTo>
              <a:arcTo wR="2739753" hR="2739753" stAng="7355607" swAng="1105391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9A72164-A9E0-43F6-A972-D99A54811358}">
      <dsp:nvSpPr>
        <dsp:cNvPr id="0" name=""/>
        <dsp:cNvSpPr/>
      </dsp:nvSpPr>
      <dsp:spPr>
        <a:xfrm>
          <a:off x="517821" y="277675"/>
          <a:ext cx="2588072" cy="1838916"/>
        </a:xfrm>
        <a:prstGeom prst="roundRect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/>
              </a:solidFill>
            </a:rPr>
            <a:t>«Лицо» школы – бренд, уникальность</a:t>
          </a:r>
          <a:endParaRPr lang="ru-RU" sz="2400" b="1" kern="1200" dirty="0">
            <a:solidFill>
              <a:schemeClr val="tx1"/>
            </a:solidFill>
          </a:endParaRPr>
        </a:p>
      </dsp:txBody>
      <dsp:txXfrm>
        <a:off x="607589" y="367443"/>
        <a:ext cx="2408536" cy="1659380"/>
      </dsp:txXfrm>
    </dsp:sp>
    <dsp:sp modelId="{CCAF1E2D-0818-4676-BE70-446EF7CEF226}">
      <dsp:nvSpPr>
        <dsp:cNvPr id="0" name=""/>
        <dsp:cNvSpPr/>
      </dsp:nvSpPr>
      <dsp:spPr>
        <a:xfrm>
          <a:off x="-2038969" y="-559371"/>
          <a:ext cx="5479506" cy="5479506"/>
        </a:xfrm>
        <a:custGeom>
          <a:avLst/>
          <a:gdLst/>
          <a:ahLst/>
          <a:cxnLst/>
          <a:rect l="0" t="0" r="0" b="0"/>
          <a:pathLst>
            <a:path>
              <a:moveTo>
                <a:pt x="4720565" y="846969"/>
              </a:moveTo>
              <a:arcTo wR="2739753" hR="2739753" stAng="18978110" swAng="1710307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AB519F-D3B4-46DF-8DD7-A14B3136D8C5}">
      <dsp:nvSpPr>
        <dsp:cNvPr id="0" name=""/>
        <dsp:cNvSpPr/>
      </dsp:nvSpPr>
      <dsp:spPr>
        <a:xfrm>
          <a:off x="1479810" y="0"/>
          <a:ext cx="8061960" cy="5038725"/>
        </a:xfrm>
        <a:prstGeom prst="swooshArrow">
          <a:avLst>
            <a:gd name="adj1" fmla="val 25000"/>
            <a:gd name="adj2" fmla="val 25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0011EA1-C68D-4243-8F27-07F74EF34B23}">
      <dsp:nvSpPr>
        <dsp:cNvPr id="0" name=""/>
        <dsp:cNvSpPr/>
      </dsp:nvSpPr>
      <dsp:spPr>
        <a:xfrm>
          <a:off x="2025685" y="3746795"/>
          <a:ext cx="185425" cy="18542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438EC8-5B58-4633-BF26-A5B0FDF8B39D}">
      <dsp:nvSpPr>
        <dsp:cNvPr id="0" name=""/>
        <dsp:cNvSpPr/>
      </dsp:nvSpPr>
      <dsp:spPr>
        <a:xfrm>
          <a:off x="2118398" y="3839508"/>
          <a:ext cx="1378595" cy="11992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8253" tIns="0" rIns="0" bIns="0" numCol="1" spcCol="1270" anchor="t" anchorCtr="0">
          <a:noAutofit/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 smtClean="0"/>
            <a:t>Должен </a:t>
          </a:r>
          <a:endParaRPr lang="ru-RU" sz="3100" kern="1200" dirty="0"/>
        </a:p>
      </dsp:txBody>
      <dsp:txXfrm>
        <a:off x="2118398" y="3839508"/>
        <a:ext cx="1378595" cy="1199216"/>
      </dsp:txXfrm>
    </dsp:sp>
    <dsp:sp modelId="{A6ADD5BE-6B93-4393-8CDE-B1396E383F74}">
      <dsp:nvSpPr>
        <dsp:cNvPr id="0" name=""/>
        <dsp:cNvSpPr/>
      </dsp:nvSpPr>
      <dsp:spPr>
        <a:xfrm>
          <a:off x="3884393" y="2404971"/>
          <a:ext cx="322478" cy="32247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C409DF-BF62-4228-AC19-34E1EA5156CC}">
      <dsp:nvSpPr>
        <dsp:cNvPr id="0" name=""/>
        <dsp:cNvSpPr/>
      </dsp:nvSpPr>
      <dsp:spPr>
        <a:xfrm>
          <a:off x="3496993" y="2818590"/>
          <a:ext cx="1693011" cy="21375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875" tIns="0" rIns="0" bIns="0" numCol="1" spcCol="1270" anchor="t" anchorCtr="0">
          <a:noAutofit/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 smtClean="0"/>
            <a:t>Надо </a:t>
          </a:r>
          <a:endParaRPr lang="ru-RU" sz="3100" kern="1200" dirty="0"/>
        </a:p>
      </dsp:txBody>
      <dsp:txXfrm>
        <a:off x="3496993" y="2818590"/>
        <a:ext cx="1693011" cy="2137570"/>
      </dsp:txXfrm>
    </dsp:sp>
    <dsp:sp modelId="{693C16FE-5072-4C62-B144-D749166B7BDB}">
      <dsp:nvSpPr>
        <dsp:cNvPr id="0" name=""/>
        <dsp:cNvSpPr/>
      </dsp:nvSpPr>
      <dsp:spPr>
        <a:xfrm>
          <a:off x="5309059" y="1658898"/>
          <a:ext cx="427283" cy="42728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A3ADE85-9860-4149-A0A8-F308E407510D}">
      <dsp:nvSpPr>
        <dsp:cNvPr id="0" name=""/>
        <dsp:cNvSpPr/>
      </dsp:nvSpPr>
      <dsp:spPr>
        <a:xfrm>
          <a:off x="5277707" y="2126248"/>
          <a:ext cx="1582102" cy="27110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6409" tIns="0" rIns="0" bIns="0" numCol="1" spcCol="1270" anchor="t" anchorCtr="0">
          <a:noAutofit/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 smtClean="0"/>
            <a:t>Могу </a:t>
          </a:r>
          <a:endParaRPr lang="ru-RU" sz="3100" kern="1200" dirty="0"/>
        </a:p>
      </dsp:txBody>
      <dsp:txXfrm>
        <a:off x="5277707" y="2126248"/>
        <a:ext cx="1582102" cy="2711020"/>
      </dsp:txXfrm>
    </dsp:sp>
    <dsp:sp modelId="{46857E49-AB96-43FB-A214-1262DE9903C9}">
      <dsp:nvSpPr>
        <dsp:cNvPr id="0" name=""/>
        <dsp:cNvSpPr/>
      </dsp:nvSpPr>
      <dsp:spPr>
        <a:xfrm>
          <a:off x="6726110" y="1113635"/>
          <a:ext cx="572399" cy="57239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D8F352-BC89-457B-B697-96764D6350F0}">
      <dsp:nvSpPr>
        <dsp:cNvPr id="0" name=""/>
        <dsp:cNvSpPr/>
      </dsp:nvSpPr>
      <dsp:spPr>
        <a:xfrm flipH="1">
          <a:off x="6939072" y="1425959"/>
          <a:ext cx="2048493" cy="36127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3302" tIns="0" rIns="0" bIns="0" numCol="1" spcCol="1270" anchor="t" anchorCtr="0">
          <a:noAutofit/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 smtClean="0"/>
            <a:t>         </a:t>
          </a:r>
          <a:r>
            <a:rPr lang="ru-RU" sz="3100" b="0" kern="1200" dirty="0" smtClean="0"/>
            <a:t>Лечу</a:t>
          </a:r>
          <a:r>
            <a:rPr lang="ru-RU" sz="3100" kern="1200" dirty="0" smtClean="0"/>
            <a:t> </a:t>
          </a:r>
          <a:endParaRPr lang="ru-RU" sz="3100" kern="1200" dirty="0"/>
        </a:p>
      </dsp:txBody>
      <dsp:txXfrm>
        <a:off x="6939072" y="1425959"/>
        <a:ext cx="2048493" cy="361276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253"/>
          </a:xfrm>
          <a:prstGeom prst="rect">
            <a:avLst/>
          </a:prstGeom>
        </p:spPr>
        <p:txBody>
          <a:bodyPr vert="horz" lIns="90983" tIns="45491" rIns="90983" bIns="45491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253"/>
          </a:xfrm>
          <a:prstGeom prst="rect">
            <a:avLst/>
          </a:prstGeom>
        </p:spPr>
        <p:txBody>
          <a:bodyPr vert="horz" lIns="90983" tIns="45491" rIns="90983" bIns="45491" rtlCol="0"/>
          <a:lstStyle>
            <a:lvl1pPr algn="r">
              <a:defRPr sz="1200"/>
            </a:lvl1pPr>
          </a:lstStyle>
          <a:p>
            <a:fld id="{304A167A-E83A-467E-AFDE-B11D1F968042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983" tIns="45491" rIns="90983" bIns="45491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4399"/>
            <a:ext cx="5438140" cy="4466273"/>
          </a:xfrm>
          <a:prstGeom prst="rect">
            <a:avLst/>
          </a:prstGeom>
        </p:spPr>
        <p:txBody>
          <a:bodyPr vert="horz" lIns="90983" tIns="45491" rIns="90983" bIns="45491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7075"/>
            <a:ext cx="2945659" cy="496253"/>
          </a:xfrm>
          <a:prstGeom prst="rect">
            <a:avLst/>
          </a:prstGeom>
        </p:spPr>
        <p:txBody>
          <a:bodyPr vert="horz" lIns="90983" tIns="45491" rIns="90983" bIns="45491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7075"/>
            <a:ext cx="2945659" cy="496253"/>
          </a:xfrm>
          <a:prstGeom prst="rect">
            <a:avLst/>
          </a:prstGeom>
        </p:spPr>
        <p:txBody>
          <a:bodyPr vert="horz" lIns="90983" tIns="45491" rIns="90983" bIns="45491" rtlCol="0" anchor="b"/>
          <a:lstStyle>
            <a:lvl1pPr algn="r">
              <a:defRPr sz="1200"/>
            </a:lvl1pPr>
          </a:lstStyle>
          <a:p>
            <a:fld id="{9122DDA5-EA88-4845-90A8-6412E0783AE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19430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altLang="ru-RU" dirty="0" smtClean="0"/>
          </a:p>
        </p:txBody>
      </p:sp>
      <p:sp>
        <p:nvSpPr>
          <p:cNvPr id="3584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39235" indent="-284321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37285" indent="-227457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592199" indent="-227457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47113" indent="-227457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02027" indent="-227457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56941" indent="-227457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11855" indent="-227457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66769" indent="-227457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A5F7727-7222-4D77-939E-EF3548BF8766}" type="slidenum">
              <a:rPr lang="ru-RU" altLang="ru-RU"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ru-RU" altLang="ru-RU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35247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258A6C-E59C-4016-BAC8-E3D53A0232A8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258A6C-E59C-4016-BAC8-E3D53A0232A8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258A6C-E59C-4016-BAC8-E3D53A0232A8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1" y="2647950"/>
            <a:ext cx="4762500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3173" y="-925"/>
            <a:ext cx="12195173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1089484" y="1730403"/>
            <a:ext cx="7531497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616370" y="2470926"/>
            <a:ext cx="8681508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874BF-70B1-4619-8E83-A885DAEB3A6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261BA-3E61-43A2-AE08-91F29E6C07B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874BF-70B1-4619-8E83-A885DAEB3A6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261BA-3E61-43A2-AE08-91F29E6C07B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4678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4678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874BF-70B1-4619-8E83-A885DAEB3A6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261BA-3E61-43A2-AE08-91F29E6C07B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8560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483839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63631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5714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9047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FE361-74A6-49EC-8106-0A7314D8EFD3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A18B2-E51A-49A6-958A-3DDF6AF47ED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F0FEDE5E-C35E-40AC-892C-1FCF350A33D1}"/>
              </a:ext>
            </a:extLst>
          </p:cNvPr>
          <p:cNvSpPr txBox="1"/>
          <p:nvPr userDrawn="1"/>
        </p:nvSpPr>
        <p:spPr>
          <a:xfrm>
            <a:off x="11484572" y="6471277"/>
            <a:ext cx="7074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0A15F720-E54B-473A-B671-02B4A2D0721C}" type="slidenum">
              <a:rPr lang="ru-RU" sz="1400" smtClean="0">
                <a:solidFill>
                  <a:prstClr val="black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pPr algn="ctr"/>
              <a:t>‹#›</a:t>
            </a:fld>
            <a:endParaRPr lang="ru-RU" sz="1400" dirty="0">
              <a:solidFill>
                <a:prstClr val="black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 descr="logo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65201" y="377261"/>
            <a:ext cx="707433" cy="530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3173" y="-925"/>
            <a:ext cx="12195173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1" y="2647950"/>
            <a:ext cx="4762500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1092532" y="1726738"/>
            <a:ext cx="7534656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621536" y="2468304"/>
            <a:ext cx="8680704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874BF-70B1-4619-8E83-A885DAEB3A6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261BA-3E61-43A2-AE08-91F29E6C07B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097280"/>
            <a:ext cx="42672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6688" y="1097280"/>
            <a:ext cx="42672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874BF-70B1-4619-8E83-A885DAEB3A6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261BA-3E61-43A2-AE08-91F29E6C07B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097280"/>
            <a:ext cx="42672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2200" y="1701848"/>
            <a:ext cx="42672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6688" y="1097280"/>
            <a:ext cx="42672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6688" y="1701848"/>
            <a:ext cx="42672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874BF-70B1-4619-8E83-A885DAEB3A6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261BA-3E61-43A2-AE08-91F29E6C07B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874BF-70B1-4619-8E83-A885DAEB3A6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261BA-3E61-43A2-AE08-91F29E6C07B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5B068-9541-4FC7-9739-791808957D0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0A65A-0714-461E-A293-55CAFC76E4C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1" y="2647950"/>
            <a:ext cx="4762500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1720852" y="-1720850"/>
            <a:ext cx="6858000" cy="10299704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1046573" y="1576104"/>
            <a:ext cx="694944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32737" y="2618913"/>
            <a:ext cx="507703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730605" y="2253385"/>
            <a:ext cx="7726347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874BF-70B1-4619-8E83-A885DAEB3A6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DF261BA-3E61-43A2-AE08-91F29E6C07B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705101" y="0"/>
            <a:ext cx="9486900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1" y="2647950"/>
            <a:ext cx="4762500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1" y="5048250"/>
            <a:ext cx="4762500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94929" y="1717501"/>
            <a:ext cx="73152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524639" y="2180529"/>
            <a:ext cx="8128727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874BF-70B1-4619-8E83-A885DAEB3A6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261BA-3E61-43A2-AE08-91F29E6C07B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3175" y="5050633"/>
            <a:ext cx="4765676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3173" y="5051293"/>
            <a:ext cx="12195173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365760"/>
            <a:ext cx="1002792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100629"/>
            <a:ext cx="1002792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68224" y="5870448"/>
            <a:ext cx="2901696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459874BF-70B1-4619-8E83-A885DAEB3A6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90019" y="6285122"/>
            <a:ext cx="62992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01384" y="6170822"/>
            <a:ext cx="67056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CDF261BA-3E61-43A2-AE08-91F29E6C07B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  <p:sldLayoutId id="2147483772" r:id="rId3"/>
    <p:sldLayoutId id="2147483773" r:id="rId4"/>
    <p:sldLayoutId id="2147483774" r:id="rId5"/>
    <p:sldLayoutId id="2147483775" r:id="rId6"/>
    <p:sldLayoutId id="2147483776" r:id="rId7"/>
    <p:sldLayoutId id="2147483777" r:id="rId8"/>
    <p:sldLayoutId id="2147483778" r:id="rId9"/>
    <p:sldLayoutId id="2147483779" r:id="rId10"/>
    <p:sldLayoutId id="2147483780" r:id="rId11"/>
    <p:sldLayoutId id="2147483691" r:id="rId12"/>
    <p:sldLayoutId id="2147483697" r:id="rId13"/>
    <p:sldLayoutId id="2147483700" r:id="rId14"/>
    <p:sldLayoutId id="2147483694" r:id="rId15"/>
    <p:sldLayoutId id="2147483676" r:id="rId16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Relationship Id="rId9" Type="http://schemas.openxmlformats.org/officeDocument/2006/relationships/image" Target="../media/image4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4.jpe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4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0.jpe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4.jpe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13" Type="http://schemas.openxmlformats.org/officeDocument/2006/relationships/diagramData" Target="../diagrams/data4.xml"/><Relationship Id="rId18" Type="http://schemas.openxmlformats.org/officeDocument/2006/relationships/image" Target="../media/image4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17" Type="http://schemas.microsoft.com/office/2007/relationships/diagramDrawing" Target="../diagrams/drawing4.xml"/><Relationship Id="rId2" Type="http://schemas.openxmlformats.org/officeDocument/2006/relationships/image" Target="../media/image8.png"/><Relationship Id="rId16" Type="http://schemas.openxmlformats.org/officeDocument/2006/relationships/diagramColors" Target="../diagrams/colors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5" Type="http://schemas.openxmlformats.org/officeDocument/2006/relationships/diagramQuickStyle" Target="../diagrams/quickStyle4.xml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Relationship Id="rId14" Type="http://schemas.openxmlformats.org/officeDocument/2006/relationships/diagramLayout" Target="../diagrams/layout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3479" y="1632859"/>
            <a:ext cx="12025991" cy="2508069"/>
          </a:xfrm>
        </p:spPr>
        <p:txBody>
          <a:bodyPr>
            <a:noAutofit/>
          </a:bodyPr>
          <a:lstStyle/>
          <a:p>
            <a:pPr algn="ctr"/>
            <a:r>
              <a:rPr lang="ru-RU" sz="3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Рефлексивная практика </a:t>
            </a:r>
            <a:br>
              <a:rPr lang="ru-RU" sz="3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8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8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8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рабочая программа воспитания: как отразить специфику и уникальность школы </a:t>
            </a:r>
            <a:r>
              <a:rPr lang="ru-RU" sz="3800" b="1" dirty="0">
                <a:solidFill>
                  <a:schemeClr val="accent1"/>
                </a:solidFill>
              </a:rPr>
              <a:t/>
            </a:r>
            <a:br>
              <a:rPr lang="ru-RU" sz="3800" b="1" dirty="0">
                <a:solidFill>
                  <a:schemeClr val="accent1"/>
                </a:solidFill>
              </a:rPr>
            </a:br>
            <a:endParaRPr lang="ru-RU" sz="3800" b="1" dirty="0">
              <a:solidFill>
                <a:schemeClr val="accent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1886" y="3840480"/>
            <a:ext cx="11116491" cy="2810426"/>
          </a:xfrm>
        </p:spPr>
        <p:txBody>
          <a:bodyPr>
            <a:normAutofit/>
          </a:bodyPr>
          <a:lstStyle/>
          <a:p>
            <a:pPr lvl="0"/>
            <a:endParaRPr lang="ru-RU" sz="2000" b="1" dirty="0" smtClean="0">
              <a:solidFill>
                <a:prstClr val="black"/>
              </a:solidFill>
            </a:endParaRPr>
          </a:p>
          <a:p>
            <a:pPr lvl="0" algn="ctr"/>
            <a:r>
              <a:rPr lang="ru-RU" sz="2000" dirty="0">
                <a:solidFill>
                  <a:prstClr val="black"/>
                </a:solidFill>
              </a:rPr>
              <a:t>								</a:t>
            </a:r>
            <a:endParaRPr lang="ru-RU" sz="3600" dirty="0"/>
          </a:p>
        </p:txBody>
      </p:sp>
      <p:pic>
        <p:nvPicPr>
          <p:cNvPr id="6" name="Picture 2" descr="C:\Users\Admin\Desktop\Новый логотип ЕДУ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1039" y="0"/>
            <a:ext cx="1524254" cy="1536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1766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6755" y="320041"/>
            <a:ext cx="10489474" cy="933994"/>
          </a:xfrm>
        </p:spPr>
        <p:txBody>
          <a:bodyPr>
            <a:normAutofit/>
          </a:bodyPr>
          <a:lstStyle/>
          <a:p>
            <a:r>
              <a:rPr lang="ru-RU" sz="1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Сущность рабочей программы воспитания </a:t>
            </a:r>
            <a:endParaRPr lang="ru-RU" sz="1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b="1" i="1" dirty="0" smtClean="0"/>
              <a:t>Примерная программа воспитания</a:t>
            </a:r>
            <a:r>
              <a:rPr lang="ru-RU" dirty="0" smtClean="0"/>
              <a:t> образовательной организации - </a:t>
            </a:r>
            <a:r>
              <a:rPr lang="ru-RU" b="1" i="1" dirty="0" smtClean="0">
                <a:solidFill>
                  <a:schemeClr val="accent1"/>
                </a:solidFill>
              </a:rPr>
              <a:t>учебно-методический документ, </a:t>
            </a:r>
            <a:r>
              <a:rPr lang="ru-RU" b="1" i="1" dirty="0" smtClean="0">
                <a:solidFill>
                  <a:srgbClr val="FF0000"/>
                </a:solidFill>
              </a:rPr>
              <a:t>определяющий рекомендуемые цель и задачи воспитания, основные способы их достижения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smtClean="0"/>
              <a:t>в различных сферах совместной деятельности педагогов и обучающихся, а также направления самоанализа воспитательной работы. </a:t>
            </a:r>
          </a:p>
          <a:p>
            <a:pPr>
              <a:buNone/>
            </a:pPr>
            <a:endParaRPr lang="ru-RU" b="1" i="1" dirty="0" smtClean="0">
              <a:solidFill>
                <a:srgbClr val="7030A0"/>
              </a:solidFill>
            </a:endParaRPr>
          </a:p>
          <a:p>
            <a:pPr>
              <a:buNone/>
            </a:pPr>
            <a:r>
              <a:rPr lang="ru-RU" b="1" i="1" dirty="0" smtClean="0">
                <a:solidFill>
                  <a:srgbClr val="0070C0"/>
                </a:solidFill>
              </a:rPr>
              <a:t>Рабочая программа воспитания </a:t>
            </a:r>
            <a:r>
              <a:rPr lang="ru-RU" dirty="0" smtClean="0">
                <a:solidFill>
                  <a:srgbClr val="0070C0"/>
                </a:solidFill>
              </a:rPr>
              <a:t>образовательной организации </a:t>
            </a:r>
            <a:r>
              <a:rPr lang="ru-RU" dirty="0" smtClean="0"/>
              <a:t>- </a:t>
            </a:r>
            <a:r>
              <a:rPr lang="ru-RU" b="1" i="1" dirty="0" smtClean="0">
                <a:solidFill>
                  <a:srgbClr val="FF0000"/>
                </a:solidFill>
              </a:rPr>
              <a:t>комплекс основных характеристик осуществляемой в образовательной организации </a:t>
            </a:r>
            <a:r>
              <a:rPr lang="ru-RU" b="1" i="1" dirty="0" smtClean="0">
                <a:solidFill>
                  <a:srgbClr val="0070C0"/>
                </a:solidFill>
              </a:rPr>
              <a:t>воспитательной работы </a:t>
            </a:r>
            <a:r>
              <a:rPr lang="ru-RU" dirty="0" smtClean="0">
                <a:solidFill>
                  <a:srgbClr val="0070C0"/>
                </a:solidFill>
              </a:rPr>
              <a:t>(цель, задачи, представленные в соответствующих модулях основные сферы совместной воспитывающей деятельности педагогов и обучающихся, основные направления самоанализа воспитательной работы), структурируемый в соответствии с примерной программой воспитания.</a:t>
            </a:r>
          </a:p>
          <a:p>
            <a:pPr>
              <a:buNone/>
            </a:pPr>
            <a:endParaRPr lang="ru-RU" dirty="0">
              <a:solidFill>
                <a:srgbClr val="0070C0"/>
              </a:solidFill>
            </a:endParaRPr>
          </a:p>
          <a:p>
            <a:pPr algn="ctr">
              <a:buNone/>
            </a:pPr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РАБОЧАЯ ПРОГРАММА  - ДОКУМЕНТ, СТРУКТУРИРУЮЩИЙ  </a:t>
            </a:r>
          </a:p>
          <a:p>
            <a:pPr algn="ctr">
              <a:buNone/>
            </a:pPr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ШКОЛЬНЫЙ ПРОЦЕСС ВОСПИТАНИЯ</a:t>
            </a:r>
            <a:endParaRPr lang="ru-RU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C:\Users\Admin\Desktop\Новый логотип ЕДУ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7746" y="76291"/>
            <a:ext cx="1524254" cy="1536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0436" y="302078"/>
            <a:ext cx="10986407" cy="5771289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12.1. Общие требования к организации воспитания обучающихся</a:t>
            </a:r>
          </a:p>
          <a:p>
            <a:pPr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обучающихся при освоении ими основных образовательных программ в организациях, осуществляющих образовательную деятельность, осуществляется на основе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включаемых в образовательную программу рабочей программы воспитания и календарного плана воспитательной работы,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разрабатываемых и утверждаемых такими организациями самостоятельно, если иное не установлено настоящим Федеральным законом.</a:t>
            </a:r>
          </a:p>
          <a:p>
            <a:pPr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разработке рабочих программ воспитания и календарных планов воспитательной работы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имеют право принимать участие, </a:t>
            </a: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указанные в части 6 статьи 26 настоящего Федерального закона советы обучающихся, советы родителей, представительные органы обучающихся (при их наличии);</a:t>
            </a:r>
          </a:p>
          <a:p>
            <a:endParaRPr lang="ru-RU" sz="2400" dirty="0"/>
          </a:p>
        </p:txBody>
      </p:sp>
      <p:pic>
        <p:nvPicPr>
          <p:cNvPr id="6" name="Picture 2" descr="C:\Users\Admin\Desktop\Новый логотип ЕДУ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1156" y="76291"/>
            <a:ext cx="1300843" cy="1311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4419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 личной компетентности в вопросе создания программы воспитания </a:t>
            </a:r>
            <a:endParaRPr lang="ru-RU" sz="16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7383" y="1609416"/>
            <a:ext cx="10332719" cy="4846320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ru-RU" sz="1800" dirty="0" smtClean="0">
                <a:solidFill>
                  <a:srgbClr val="0070C0"/>
                </a:solidFill>
              </a:rPr>
              <a:t>Знаком(а) с примерным содержанием.</a:t>
            </a:r>
          </a:p>
          <a:p>
            <a:pPr marL="514350" indent="-514350">
              <a:buAutoNum type="arabicPeriod"/>
            </a:pPr>
            <a:r>
              <a:rPr lang="ru-RU" sz="1800" dirty="0" smtClean="0">
                <a:solidFill>
                  <a:srgbClr val="0070C0"/>
                </a:solidFill>
              </a:rPr>
              <a:t>Примерно понимаю о содержании большинства разделов рабочей программы школы.</a:t>
            </a:r>
          </a:p>
          <a:p>
            <a:pPr marL="514350" indent="-514350">
              <a:buAutoNum type="arabicPeriod"/>
            </a:pPr>
            <a:r>
              <a:rPr lang="ru-RU" sz="1800" dirty="0" smtClean="0">
                <a:solidFill>
                  <a:srgbClr val="0070C0"/>
                </a:solidFill>
              </a:rPr>
              <a:t>Понимаю механизмы конструирования программы.</a:t>
            </a:r>
          </a:p>
          <a:p>
            <a:pPr marL="514350" indent="-514350">
              <a:buAutoNum type="arabicPeriod"/>
            </a:pPr>
            <a:r>
              <a:rPr lang="ru-RU" sz="1800" dirty="0" smtClean="0">
                <a:solidFill>
                  <a:srgbClr val="0070C0"/>
                </a:solidFill>
              </a:rPr>
              <a:t>Идет процесс конструирования разделов школьной программы.</a:t>
            </a:r>
          </a:p>
          <a:p>
            <a:pPr marL="514350" indent="-514350">
              <a:buAutoNum type="arabicPeriod"/>
            </a:pPr>
            <a:r>
              <a:rPr lang="ru-RU" sz="1800" dirty="0" smtClean="0">
                <a:solidFill>
                  <a:srgbClr val="0070C0"/>
                </a:solidFill>
              </a:rPr>
              <a:t>Программа создана, утверждена и апробируется в образовательной деятельности школы.</a:t>
            </a:r>
          </a:p>
          <a:p>
            <a:pPr marL="514350" indent="-514350">
              <a:buFont typeface="Arial" pitchFamily="34" charset="0"/>
              <a:buAutoNum type="arabicPeriod"/>
            </a:pPr>
            <a:endParaRPr lang="ru-RU" sz="1800" i="1" dirty="0" smtClean="0">
              <a:solidFill>
                <a:schemeClr val="accent1"/>
              </a:solidFill>
            </a:endParaRPr>
          </a:p>
          <a:p>
            <a:pPr marL="0" indent="0"/>
            <a:endParaRPr lang="ru-RU" sz="1800" i="1" dirty="0">
              <a:solidFill>
                <a:schemeClr val="accent1"/>
              </a:solidFill>
            </a:endParaRPr>
          </a:p>
          <a:p>
            <a:pPr marL="0" indent="0"/>
            <a:r>
              <a:rPr lang="ru-RU" sz="1800" i="1" dirty="0" smtClean="0">
                <a:solidFill>
                  <a:schemeClr val="accent1"/>
                </a:solidFill>
              </a:rPr>
              <a:t>Рефлексивный </a:t>
            </a:r>
            <a:r>
              <a:rPr lang="ru-RU" sz="1800" i="1" dirty="0">
                <a:solidFill>
                  <a:schemeClr val="accent1"/>
                </a:solidFill>
              </a:rPr>
              <a:t>вопрос</a:t>
            </a:r>
            <a:r>
              <a:rPr lang="ru-RU" sz="1800" i="1" dirty="0" smtClean="0">
                <a:solidFill>
                  <a:schemeClr val="accent1"/>
                </a:solidFill>
              </a:rPr>
              <a:t>: На каком этапе  мы?</a:t>
            </a:r>
            <a:endParaRPr lang="ru-RU" sz="1800" i="1" dirty="0">
              <a:solidFill>
                <a:schemeClr val="accent1"/>
              </a:solidFill>
            </a:endParaRPr>
          </a:p>
          <a:p>
            <a:pPr marL="514350" indent="-514350">
              <a:buAutoNum type="arabicPeriod"/>
            </a:pPr>
            <a:endParaRPr lang="ru-RU" sz="1800" dirty="0">
              <a:solidFill>
                <a:srgbClr val="0070C0"/>
              </a:solidFill>
            </a:endParaRPr>
          </a:p>
        </p:txBody>
      </p:sp>
      <p:pic>
        <p:nvPicPr>
          <p:cNvPr id="5" name="Picture 2" descr="C:\Users\Admin\Desktop\Новый логотип ЕДУ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7746" y="198755"/>
            <a:ext cx="1524254" cy="1536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6289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http://form.instrao.ru/</a:t>
            </a:r>
            <a:endParaRPr lang="ru-RU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ctr" latinLnBrk="1"/>
            <a:endParaRPr lang="ru-RU" dirty="0" smtClean="0">
              <a:solidFill>
                <a:srgbClr val="0070C0"/>
              </a:solidFill>
            </a:endParaRPr>
          </a:p>
          <a:p>
            <a:pPr algn="ctr" latinLnBrk="1"/>
            <a:r>
              <a:rPr lang="ru-RU" dirty="0" smtClean="0">
                <a:solidFill>
                  <a:srgbClr val="FF0000"/>
                </a:solidFill>
              </a:rPr>
              <a:t>ОДНА  ПРОГРАММА ВОСПИТАНИЯ</a:t>
            </a:r>
            <a:endParaRPr lang="ru-RU" dirty="0">
              <a:solidFill>
                <a:srgbClr val="FF0000"/>
              </a:solidFill>
            </a:endParaRPr>
          </a:p>
          <a:p>
            <a:pPr algn="ctr" latinLnBrk="1"/>
            <a:endParaRPr lang="ru-RU" dirty="0" smtClean="0">
              <a:solidFill>
                <a:srgbClr val="0070C0"/>
              </a:solidFill>
            </a:endParaRPr>
          </a:p>
          <a:p>
            <a:pPr algn="ctr" latinLnBrk="1"/>
            <a:endParaRPr lang="ru-RU" dirty="0" smtClean="0">
              <a:solidFill>
                <a:srgbClr val="0070C0"/>
              </a:solidFill>
            </a:endParaRPr>
          </a:p>
          <a:p>
            <a:pPr algn="ctr" latinLnBrk="1"/>
            <a:r>
              <a:rPr lang="ru-RU" dirty="0" smtClean="0">
                <a:solidFill>
                  <a:srgbClr val="0070C0"/>
                </a:solidFill>
              </a:rPr>
              <a:t>О </a:t>
            </a:r>
            <a:r>
              <a:rPr lang="ru-RU" dirty="0">
                <a:solidFill>
                  <a:srgbClr val="0070C0"/>
                </a:solidFill>
              </a:rPr>
              <a:t>РАЗРАБОТКЕ ПРОГРАММЫ </a:t>
            </a:r>
            <a:r>
              <a:rPr lang="ru-RU" dirty="0" smtClean="0">
                <a:solidFill>
                  <a:srgbClr val="0070C0"/>
                </a:solidFill>
              </a:rPr>
              <a:t>ВОСПИТАНИЯ</a:t>
            </a:r>
            <a:r>
              <a:rPr lang="ru-RU" dirty="0">
                <a:solidFill>
                  <a:srgbClr val="0070C0"/>
                </a:solidFill>
              </a:rPr>
              <a:t> </a:t>
            </a:r>
          </a:p>
          <a:p>
            <a:pPr algn="ctr" latinLnBrk="1"/>
            <a:r>
              <a:rPr lang="ru-RU" dirty="0">
                <a:solidFill>
                  <a:srgbClr val="0070C0"/>
                </a:solidFill>
              </a:rPr>
              <a:t>Методические рекомендации </a:t>
            </a:r>
            <a:endParaRPr lang="ru-RU" dirty="0" smtClean="0"/>
          </a:p>
          <a:p>
            <a:pPr algn="ctr"/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Раздел: </a:t>
            </a:r>
            <a:r>
              <a:rPr lang="en-US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</a:t>
            </a:r>
            <a:r>
              <a:rPr lang="en-US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плана</a:t>
            </a:r>
            <a:r>
              <a:rPr lang="en-US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воспитательной</a:t>
            </a:r>
            <a:r>
              <a:rPr lang="en-US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работы</a:t>
            </a:r>
            <a:r>
              <a:rPr lang="en-US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школы</a:t>
            </a:r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Целесообразно составлять планы, соответствующие трем уровням общего образования: начальному, основному и среднему (в небольших школах они, разумеется, будут пересекаться, так как на практике многие мероприятия организуются школой для разных возрастных категорий детей, независимо от уровня образования</a:t>
            </a:r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ctr"/>
            <a:endParaRPr lang="ru-RU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 ФОРМА ЕЖЕГОДНОГО  КАЛЕНДАРНОГО ПЛАНА</a:t>
            </a:r>
            <a:endParaRPr lang="ru-RU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4" name="Picture 2" descr="C:\Users\Admin\Desktop\Новый логотип ЕДУ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2294" y="219392"/>
            <a:ext cx="1524254" cy="1536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29534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320042"/>
            <a:ext cx="9652000" cy="855617"/>
          </a:xfrm>
        </p:spPr>
        <p:txBody>
          <a:bodyPr>
            <a:normAutofit/>
          </a:bodyPr>
          <a:lstStyle/>
          <a:p>
            <a:pPr algn="ctr"/>
            <a:r>
              <a:rPr lang="ru-RU" sz="16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вопросы  или заметки на полях…</a:t>
            </a:r>
            <a:endParaRPr lang="ru-RU" sz="1600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3" y="1358537"/>
            <a:ext cx="10310949" cy="4990012"/>
          </a:xfrm>
        </p:spPr>
        <p:txBody>
          <a:bodyPr>
            <a:normAutofit/>
          </a:bodyPr>
          <a:lstStyle/>
          <a:p>
            <a:pPr marL="514350" indent="-514350"/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 раздела 1 </a:t>
            </a:r>
            <a:r>
              <a:rPr lang="ru-RU" dirty="0">
                <a:solidFill>
                  <a:srgbClr val="7030A0"/>
                </a:solidFill>
              </a:rPr>
              <a:t>«Особенности воспитательной деятельности организации»</a:t>
            </a:r>
          </a:p>
          <a:p>
            <a:pPr marL="514350" indent="-514350">
              <a:buNone/>
            </a:pPr>
            <a:endParaRPr lang="ru-RU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None/>
            </a:pPr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в модулях рабочей программы представить механизмы реализации воспитательной деятельности. Проблема выделения вариативных модулей. Формула согласованности программы</a:t>
            </a:r>
          </a:p>
          <a:p>
            <a:pPr marL="514350" indent="-514350">
              <a:buNone/>
            </a:pPr>
            <a:endParaRPr lang="ru-RU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None/>
            </a:pPr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Признаки событийности воспитательной деятельности</a:t>
            </a:r>
          </a:p>
          <a:p>
            <a:pPr marL="514350" indent="-514350">
              <a:buNone/>
            </a:pPr>
            <a:endParaRPr lang="ru-RU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None/>
            </a:pPr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Еще раз о подходах к написанию программы: от «копировать-вставить» к уникальному тексту в оформлении документа </a:t>
            </a:r>
          </a:p>
        </p:txBody>
      </p:sp>
      <p:pic>
        <p:nvPicPr>
          <p:cNvPr id="5" name="Picture 2" descr="C:\Users\Admin\Desktop\Новый логотип ЕДУ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7746" y="219393"/>
            <a:ext cx="1524254" cy="1536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4534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320040"/>
            <a:ext cx="9652000" cy="868680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accent1"/>
                </a:solidFill>
              </a:rPr>
              <a:t>Затруднения при написании раздела 1 </a:t>
            </a:r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48195" y="1371600"/>
            <a:ext cx="10411096" cy="5329646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Вместе с характеристикой направлений анализа авторы размещают результаты анализа за предыдущие годы…. а динамика меняется ежегодно</a:t>
            </a:r>
          </a:p>
          <a:p>
            <a:pPr marL="514350" indent="-514350">
              <a:buAutoNum type="arabicPeriod"/>
            </a:pPr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Уделяют большое внимание этапам истории становления школы и процессам укрупнения организации </a:t>
            </a:r>
          </a:p>
          <a:p>
            <a:pPr marL="514350" indent="-514350">
              <a:buAutoNum type="arabicPeriod"/>
            </a:pPr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Чрезмерная конкретизация характеристик социокультурной среды школы</a:t>
            </a:r>
          </a:p>
          <a:p>
            <a:pPr marL="514350" indent="-514350">
              <a:buAutoNum type="arabicPeriod"/>
            </a:pPr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Формальный подход в использовании текста примерной программы</a:t>
            </a:r>
          </a:p>
          <a:p>
            <a:pPr marL="514350" indent="-514350">
              <a:buAutoNum type="arabicPeriod"/>
            </a:pPr>
            <a:endParaRPr lang="ru-RU" b="1" dirty="0" smtClean="0"/>
          </a:p>
          <a:p>
            <a:pPr marL="514350" indent="-514350">
              <a:buNone/>
            </a:pPr>
            <a:r>
              <a:rPr lang="ru-RU" b="1" i="1" dirty="0" smtClean="0">
                <a:solidFill>
                  <a:schemeClr val="accent1"/>
                </a:solidFill>
              </a:rPr>
              <a:t>Рефлексивный вопрос: Каков процент уникальности текста? </a:t>
            </a:r>
            <a:endParaRPr lang="ru-RU" b="1" i="1" dirty="0">
              <a:solidFill>
                <a:schemeClr val="accent1"/>
              </a:solidFill>
            </a:endParaRPr>
          </a:p>
        </p:txBody>
      </p:sp>
      <p:pic>
        <p:nvPicPr>
          <p:cNvPr id="4" name="Picture 2" descr="C:\Users\Admin\Desktop\Новый логотип ЕДУ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2626" y="169517"/>
            <a:ext cx="1524254" cy="1536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320040"/>
            <a:ext cx="9652000" cy="855617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Определяем исходную позицию 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48193" y="1449977"/>
            <a:ext cx="10463349" cy="5185953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ru-RU" sz="1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Воспитательная деятельность носит стихийный характер: «придумываем на ходу, ждем указаний»</a:t>
            </a:r>
          </a:p>
          <a:p>
            <a:pPr marL="514350" indent="-514350">
              <a:buAutoNum type="arabicPeriod"/>
            </a:pPr>
            <a:r>
              <a:rPr lang="ru-RU" sz="1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Воспитательная деятельность носит </a:t>
            </a:r>
            <a:r>
              <a:rPr lang="ru-RU" sz="1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мероприятийный</a:t>
            </a:r>
            <a:r>
              <a:rPr lang="ru-RU" sz="1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характер: «чем больше, тем лучше, главное, будет, чем отчитаться»</a:t>
            </a:r>
          </a:p>
          <a:p>
            <a:pPr marL="514350" indent="-514350">
              <a:buAutoNum type="arabicPeriod"/>
            </a:pPr>
            <a:r>
              <a:rPr lang="ru-RU" sz="1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Воспитательная деятельность носит системный ностальгический характер: «пионерское прошлое – наше все»</a:t>
            </a:r>
          </a:p>
          <a:p>
            <a:pPr marL="514350" indent="-514350">
              <a:buAutoNum type="arabicPeriod"/>
            </a:pPr>
            <a:r>
              <a:rPr lang="ru-RU" sz="1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Воспитательная деятельность основана на системном средовом подходе: воспитывают не программы и люди, а среда </a:t>
            </a:r>
          </a:p>
          <a:p>
            <a:pPr marL="514350" indent="-514350">
              <a:buAutoNum type="arabicPeriod"/>
            </a:pPr>
            <a:r>
              <a:rPr lang="ru-RU" sz="1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Воспитательная деятельность носит инновационный характер: будем пробовать все новинки</a:t>
            </a:r>
          </a:p>
          <a:p>
            <a:pPr marL="514350" indent="-514350">
              <a:buAutoNum type="arabicPeriod"/>
            </a:pPr>
            <a:endParaRPr lang="ru-RU" dirty="0" smtClean="0"/>
          </a:p>
          <a:p>
            <a:pPr marL="514350" indent="-514350">
              <a:buAutoNum type="arabicPeriod"/>
            </a:pPr>
            <a:endParaRPr lang="ru-RU" dirty="0"/>
          </a:p>
        </p:txBody>
      </p:sp>
      <p:pic>
        <p:nvPicPr>
          <p:cNvPr id="5" name="Picture 2" descr="C:\Users\Admin\Desktop\Новый логотип ЕДУ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2626" y="0"/>
            <a:ext cx="1524254" cy="1536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5488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Воспитывающая </a:t>
            </a:r>
            <a:r>
              <a:rPr lang="ru-RU" sz="1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социокультурная</a:t>
            </a:r>
            <a:r>
              <a:rPr lang="ru-RU" sz="1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среда </a:t>
            </a:r>
            <a:endParaRPr lang="ru-RU" sz="1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6700" y="1134836"/>
            <a:ext cx="9958251" cy="4672034"/>
          </a:xfrm>
        </p:spPr>
        <p:txBody>
          <a:bodyPr>
            <a:no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по мнению Л. И. Новиковой и Н. Л. Селивановой, это часть воспитательной системы,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часть окружающей среды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которая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освоена школой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реализации принятых целей, 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создает теоретические предпосылки к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упорядочиванию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всех ее элементов относительно нового компонента, к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созданию системы воспитания и конструированию рабочей программы воспитания в 2021 году. </a:t>
            </a:r>
          </a:p>
          <a:p>
            <a:pPr>
              <a:buNone/>
            </a:pP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buNone/>
            </a:pPr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Е.В. </a:t>
            </a:r>
            <a:r>
              <a:rPr lang="ru-RU" sz="2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Бондаревская</a:t>
            </a:r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В.П. Захарченко, И.А. Колесникова, Ю.С. Мануйлов, А.В. Мудрик, Л.И. Новикова, В.А. Орлов, Н.Е. </a:t>
            </a:r>
            <a:r>
              <a:rPr lang="ru-RU" sz="2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Щуркова</a:t>
            </a:r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0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</a:t>
            </a:r>
            <a:endParaRPr lang="ru-RU" sz="2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C:\Users\Admin\Desktop\Новый логотип ЕДУ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6979" y="219393"/>
            <a:ext cx="1524254" cy="1536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1039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Компоненты воспитательной среды школы (по Н.Е. </a:t>
            </a:r>
            <a:r>
              <a:rPr lang="ru-RU" sz="20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Щурковой</a:t>
            </a: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sz="2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52708423"/>
              </p:ext>
            </p:extLst>
          </p:nvPr>
        </p:nvGraphicFramePr>
        <p:xfrm>
          <a:off x="683078" y="1200150"/>
          <a:ext cx="9906000" cy="4028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90354"/>
                <a:gridCol w="7615646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Критерии</a:t>
                      </a:r>
                      <a:r>
                        <a:rPr lang="ru-RU" baseline="0" dirty="0" smtClean="0"/>
                        <a:t> </a:t>
                      </a:r>
                      <a:endParaRPr lang="ru-RU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Показатели</a:t>
                      </a:r>
                      <a:r>
                        <a:rPr lang="ru-RU" baseline="0" dirty="0" smtClean="0"/>
                        <a:t> </a:t>
                      </a:r>
                      <a:endParaRPr lang="ru-RU" dirty="0"/>
                    </a:p>
                  </a:txBody>
                  <a:tcPr marL="121920" marR="121920"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/>
                        <a:t>предметно-пространственное окружение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обустройство помещений школы, школьного двора, одежда директора школы, учителей, технических работников и самих школьников.</a:t>
                      </a:r>
                    </a:p>
                  </a:txBody>
                  <a:tcPr marL="121920" marR="12192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поведенческое окружение</a:t>
                      </a:r>
                    </a:p>
                    <a:p>
                      <a:endParaRPr lang="ru-RU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единая карта поведения, интонации в обращении, мимика и жесты при беседе, позы при диалоге, характер совместной деятельности, конфликты и их разрешение</a:t>
                      </a:r>
                      <a:endParaRPr lang="ru-RU" b="1" dirty="0"/>
                    </a:p>
                  </a:txBody>
                  <a:tcPr marL="121920" marR="121920"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/>
                        <a:t>событийное</a:t>
                      </a:r>
                    </a:p>
                    <a:p>
                      <a:r>
                        <a:rPr lang="ru-RU" b="1" dirty="0" smtClean="0"/>
                        <a:t>окружение </a:t>
                      </a:r>
                      <a:endParaRPr lang="ru-RU" b="1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совокупность событий, попадающих в поле восприятия воспитанника, служащих предметом оценки, поводом к раздумью и основанием для жизненных выводов: событие становится фактором его личностного развития, потому что событие стало для него важным</a:t>
                      </a:r>
                    </a:p>
                  </a:txBody>
                  <a:tcPr marL="121920" marR="12192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информационное культурное</a:t>
                      </a:r>
                      <a:endParaRPr lang="ru-RU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укомплектованная библиотека,  публичные выступления, школа</a:t>
                      </a:r>
                      <a:r>
                        <a:rPr lang="ru-RU" b="1" baseline="0" dirty="0" smtClean="0"/>
                        <a:t> в социальных сетях</a:t>
                      </a:r>
                      <a:endParaRPr lang="ru-RU" b="1" dirty="0"/>
                    </a:p>
                  </a:txBody>
                  <a:tcPr marL="121920" marR="121920"/>
                </a:tc>
              </a:tr>
            </a:tbl>
          </a:graphicData>
        </a:graphic>
      </p:graphicFrame>
      <p:pic>
        <p:nvPicPr>
          <p:cNvPr id="5" name="Picture 2" descr="C:\Users\Admin\Desktop\Новый логотип ЕДУ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34006" y="219393"/>
            <a:ext cx="1260319" cy="1270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167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5360" y="195944"/>
            <a:ext cx="11617291" cy="1221694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механизмы реализации </a:t>
            </a:r>
            <a:b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средового 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подхода  </a:t>
            </a:r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 воспитании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110343"/>
            <a:ext cx="11111593" cy="5747657"/>
          </a:xfrm>
        </p:spPr>
        <p:txBody>
          <a:bodyPr>
            <a:normAutofit/>
          </a:bodyPr>
          <a:lstStyle/>
          <a:p>
            <a:endParaRPr lang="ru-RU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1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выделение </a:t>
            </a:r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доминирующей цели коллектива, объединяющей педагогов и учащихся</a:t>
            </a:r>
            <a:r>
              <a:rPr lang="ru-RU" sz="1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1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</a:t>
            </a:r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ведущей деятельности, являющейся значимой для всех членов коллектива</a:t>
            </a:r>
            <a:r>
              <a:rPr lang="ru-RU" sz="1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1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</a:t>
            </a:r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детского самоуправления, инициативы и самостоятельности детей и взрослых, создание разновозрастных детских объединений</a:t>
            </a:r>
            <a:r>
              <a:rPr lang="ru-RU" sz="1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1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</a:t>
            </a:r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позитивного отношения к творчеству (воспитывающая среда должна быть эвристической</a:t>
            </a:r>
            <a:r>
              <a:rPr lang="ru-RU" sz="1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ru-RU" sz="1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Неповторимость, уникальность </a:t>
            </a:r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учебного заведения (каждая школа должна иметь свое лицо</a:t>
            </a:r>
            <a:r>
              <a:rPr lang="ru-RU" sz="1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ru-RU" sz="1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отношений (взаимоотношений) (</a:t>
            </a:r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А.С. Макаренко) в среде педагогов, </a:t>
            </a:r>
            <a:r>
              <a:rPr lang="ru-RU" sz="1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 </a:t>
            </a:r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их </a:t>
            </a:r>
            <a:r>
              <a:rPr lang="ru-RU" sz="1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</a:t>
            </a:r>
            <a:endParaRPr lang="ru-RU" sz="3800" b="1" dirty="0"/>
          </a:p>
        </p:txBody>
      </p:sp>
      <p:pic>
        <p:nvPicPr>
          <p:cNvPr id="5" name="Picture 2" descr="C:\Users\Admin\Desktop\Новый логотип ЕДУ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7746" y="219393"/>
            <a:ext cx="1524254" cy="1536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5348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8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Регламент работы </a:t>
            </a:r>
            <a:endParaRPr lang="ru-RU" sz="18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1100629"/>
            <a:ext cx="10027920" cy="3822435"/>
          </a:xfrm>
        </p:spPr>
        <p:txBody>
          <a:bodyPr>
            <a:normAutofit lnSpcReduction="10000"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Обзор актуальных нормативно-правовых документов в сфере </a:t>
            </a:r>
            <a:r>
              <a:rPr lang="ru-RU" b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воспитания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b="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</a:t>
            </a:r>
            <a:r>
              <a:rPr lang="ru-RU" b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типичных затруднений в написании текстов рабочих программ воспитания (на основе практических наблюдений, консультаций, зачетных работ в рамках КПК, организованных Екатеринбургским Домом учителя, методических рекомендаций ФГБНУ «Институт стратегии развития образования РАО») </a:t>
            </a:r>
            <a:endParaRPr lang="ru-RU" b="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b="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Приоритетные </a:t>
            </a:r>
            <a:r>
              <a:rPr lang="ru-RU" b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деятельности классного руководителя в условиях реализации рабочей программы воспитания и методических рекомендаций Министерства просвещения РФ по организации работы педагогических работников, осуществляющих функции классного руководителя в образовательной организации от 14.05.2020 г. № ЛБ-С-070-12127. </a:t>
            </a:r>
            <a:endParaRPr lang="ru-RU" b="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b="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</a:t>
            </a:r>
            <a:r>
              <a:rPr lang="ru-RU" b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участия общеобразовательных школ города в деятельности ГРЦ по модернизации воспитательного пространства Екатеринбурга. </a:t>
            </a:r>
            <a:endParaRPr lang="ru-RU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C:\Users\Admin\Desktop\Новый логотип ЕДУ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3504" y="68126"/>
            <a:ext cx="1524254" cy="1536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42716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11509510"/>
              </p:ext>
            </p:extLst>
          </p:nvPr>
        </p:nvGraphicFramePr>
        <p:xfrm>
          <a:off x="609600" y="0"/>
          <a:ext cx="10010503" cy="6643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4381488" y="2500306"/>
            <a:ext cx="390527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    Механизмы      реализации </a:t>
            </a:r>
            <a:endParaRPr lang="ru-RU" sz="3200" b="1" dirty="0"/>
          </a:p>
        </p:txBody>
      </p:sp>
      <p:pic>
        <p:nvPicPr>
          <p:cNvPr id="1026" name="Picture 2" descr="http://www.detstvo.info/img/articles/1/big/734/570083394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4173" y="2390503"/>
            <a:ext cx="3357154" cy="2155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Admin\Desktop\Новый логотип ЕДУ.jpe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7746" y="219393"/>
            <a:ext cx="1524254" cy="1536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5971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dirty="0" smtClean="0">
                <a:solidFill>
                  <a:schemeClr val="accent5"/>
                </a:solidFill>
              </a:rPr>
              <a:t>Раздел 1. «Особенности организуемого в школе воспитательного процесса»</a:t>
            </a:r>
            <a:endParaRPr lang="ru-RU" dirty="0">
              <a:solidFill>
                <a:schemeClr val="accent5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84516" y="1266516"/>
            <a:ext cx="10554789" cy="48463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Какие отличительные особенности нашей школы? Что хорошо в нашей школе, чем мы гордимся, что для нас важно? </a:t>
            </a:r>
          </a:p>
          <a:p>
            <a:pPr marL="514350" indent="-514350">
              <a:buFont typeface="+mj-lt"/>
              <a:buAutoNum type="arabicPeriod"/>
            </a:pP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специфика расположения школы, </a:t>
            </a:r>
          </a:p>
          <a:p>
            <a:pPr marL="514350" indent="-514350">
              <a:buFont typeface="+mj-lt"/>
              <a:buAutoNum type="arabicPeriod"/>
            </a:pP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контингента обучающихся,</a:t>
            </a:r>
          </a:p>
          <a:p>
            <a:pPr marL="514350" indent="-514350">
              <a:buFont typeface="+mj-lt"/>
              <a:buAutoNum type="arabicPeriod"/>
            </a:pP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социального окружения школы, </a:t>
            </a:r>
          </a:p>
          <a:p>
            <a:pPr marL="514350" indent="-514350">
              <a:buFont typeface="+mj-lt"/>
              <a:buAutoNum type="arabicPeriod"/>
            </a:pP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источники положительного или отрицательного влияния на детей, </a:t>
            </a:r>
          </a:p>
          <a:p>
            <a:pPr marL="514350" indent="-514350">
              <a:buFont typeface="+mj-lt"/>
              <a:buAutoNum type="arabicPeriod"/>
            </a:pP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ведущие направления воспитания (</a:t>
            </a:r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этнокультурный компонент, спорт, </a:t>
            </a:r>
            <a:r>
              <a:rPr lang="ru-RU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дух-нр</a:t>
            </a:r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среда, </a:t>
            </a:r>
            <a:r>
              <a:rPr lang="ru-RU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общеинтеллектуальная</a:t>
            </a:r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направленность и </a:t>
            </a:r>
            <a:r>
              <a:rPr lang="ru-RU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</a:t>
            </a:r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значимые партнеры школы (общественные организации, выпускники, межведомственное взаимодействие, иное), </a:t>
            </a:r>
          </a:p>
          <a:p>
            <a:pPr marL="514350" indent="-514350">
              <a:buFont typeface="+mj-lt"/>
              <a:buAutoNum type="arabicPeriod"/>
            </a:pP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оригинальные воспитательные находки школы (кроме календарных праздников), </a:t>
            </a:r>
          </a:p>
          <a:p>
            <a:pPr marL="514350" indent="-514350">
              <a:buFont typeface="+mj-lt"/>
              <a:buAutoNum type="arabicPeriod"/>
            </a:pP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важные для школы принципы и традиции воспитания.</a:t>
            </a: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C:\Users\Admin\Desktop\Новый логотип ЕДУ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6979" y="219393"/>
            <a:ext cx="1524254" cy="1536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вовлечь педагогический коллектив в проектирование программы?  </a:t>
            </a:r>
            <a:endParaRPr lang="ru-RU" sz="18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182563" y="1609725"/>
          <a:ext cx="10525125" cy="5038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Овал 5"/>
          <p:cNvSpPr/>
          <p:nvPr/>
        </p:nvSpPr>
        <p:spPr>
          <a:xfrm>
            <a:off x="8381244" y="2259875"/>
            <a:ext cx="788882" cy="673494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7" name="TextBox 6"/>
          <p:cNvSpPr txBox="1"/>
          <p:nvPr/>
        </p:nvSpPr>
        <p:spPr>
          <a:xfrm>
            <a:off x="6766559" y="3370217"/>
            <a:ext cx="124097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700" dirty="0" smtClean="0"/>
              <a:t>Хочу </a:t>
            </a:r>
            <a:endParaRPr lang="ru-RU" sz="2700" dirty="0"/>
          </a:p>
        </p:txBody>
      </p:sp>
      <p:sp>
        <p:nvSpPr>
          <p:cNvPr id="9" name="TextBox 8"/>
          <p:cNvSpPr txBox="1"/>
          <p:nvPr/>
        </p:nvSpPr>
        <p:spPr>
          <a:xfrm>
            <a:off x="561703" y="1789610"/>
            <a:ext cx="4624251" cy="175432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dirty="0" smtClean="0"/>
              <a:t>Памятка эффективного диалога:</a:t>
            </a:r>
          </a:p>
          <a:p>
            <a:pPr marL="342900" indent="-342900">
              <a:buAutoNum type="arabicPeriod"/>
            </a:pPr>
            <a:r>
              <a:rPr lang="ru-RU" dirty="0" smtClean="0"/>
              <a:t>Я тебя уважаю.</a:t>
            </a:r>
          </a:p>
          <a:p>
            <a:pPr marL="342900" indent="-342900">
              <a:buAutoNum type="arabicPeriod"/>
            </a:pPr>
            <a:r>
              <a:rPr lang="ru-RU" dirty="0" smtClean="0"/>
              <a:t>Мы вместе делаем одно дело.</a:t>
            </a:r>
          </a:p>
          <a:p>
            <a:pPr marL="342900" indent="-342900">
              <a:buAutoNum type="arabicPeriod"/>
            </a:pPr>
            <a:r>
              <a:rPr lang="ru-RU" dirty="0" smtClean="0"/>
              <a:t>Мне важно твое мнение.</a:t>
            </a:r>
          </a:p>
          <a:p>
            <a:pPr marL="342900" indent="-342900">
              <a:buAutoNum type="arabicPeriod"/>
            </a:pPr>
            <a:r>
              <a:rPr lang="ru-RU" dirty="0" smtClean="0"/>
              <a:t>Ты участвуешь в принятии решений.</a:t>
            </a:r>
          </a:p>
          <a:p>
            <a:pPr marL="342900" indent="-342900">
              <a:buAutoNum type="arabicPeriod"/>
            </a:pPr>
            <a:r>
              <a:rPr lang="ru-RU" dirty="0" smtClean="0"/>
              <a:t>Делая выбор, ты развиваешься.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5577840" y="4585063"/>
            <a:ext cx="4924697" cy="203132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dirty="0" err="1" smtClean="0"/>
              <a:t>Деятельностные</a:t>
            </a:r>
            <a:r>
              <a:rPr lang="ru-RU" b="1" dirty="0" smtClean="0"/>
              <a:t> практики неформального образования:</a:t>
            </a:r>
          </a:p>
          <a:p>
            <a:pPr marL="342900" indent="-342900">
              <a:buAutoNum type="arabicPeriod"/>
            </a:pPr>
            <a:r>
              <a:rPr lang="ru-RU" dirty="0" err="1" smtClean="0"/>
              <a:t>Форсайт-сессии</a:t>
            </a:r>
            <a:endParaRPr lang="ru-RU" dirty="0" smtClean="0"/>
          </a:p>
          <a:p>
            <a:pPr marL="342900" indent="-342900">
              <a:buAutoNum type="arabicPeriod"/>
            </a:pPr>
            <a:r>
              <a:rPr lang="ru-RU" dirty="0" smtClean="0"/>
              <a:t>Проектные мастерские</a:t>
            </a:r>
          </a:p>
          <a:p>
            <a:pPr marL="342900" indent="-342900">
              <a:buAutoNum type="arabicPeriod"/>
            </a:pPr>
            <a:r>
              <a:rPr lang="ru-RU" dirty="0" smtClean="0"/>
              <a:t>Трехпозиционное планирование по методу Уолта Диснея</a:t>
            </a:r>
          </a:p>
          <a:p>
            <a:pPr marL="342900" indent="-342900">
              <a:buAutoNum type="arabicPeriod"/>
            </a:pPr>
            <a:r>
              <a:rPr lang="ru-RU" dirty="0" smtClean="0"/>
              <a:t>Командный </a:t>
            </a:r>
            <a:r>
              <a:rPr lang="ru-RU" dirty="0" err="1" smtClean="0"/>
              <a:t>коучинг</a:t>
            </a:r>
            <a:endParaRPr lang="ru-RU" dirty="0" smtClean="0"/>
          </a:p>
        </p:txBody>
      </p:sp>
      <p:pic>
        <p:nvPicPr>
          <p:cNvPr id="12" name="Picture 2" descr="C:\Users\Admin\Desktop\Новый логотип ЕДУ.jpe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7746" y="219393"/>
            <a:ext cx="1524254" cy="1536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20231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62" y="274638"/>
            <a:ext cx="10349088" cy="1143000"/>
          </a:xfrm>
        </p:spPr>
        <p:txBody>
          <a:bodyPr>
            <a:normAutofit fontScale="90000"/>
          </a:bodyPr>
          <a:lstStyle/>
          <a:p>
            <a:pPr algn="l"/>
            <a:r>
              <a:rPr lang="ru-RU" sz="3200" b="1" dirty="0" smtClean="0">
                <a:solidFill>
                  <a:srgbClr val="FF0000"/>
                </a:solidFill>
              </a:rPr>
              <a:t>ВОСПИТАНИЕ. </a:t>
            </a:r>
            <a:r>
              <a:rPr lang="ru-RU" sz="3200" b="1" dirty="0">
                <a:solidFill>
                  <a:srgbClr val="7030A0"/>
                </a:solidFill>
              </a:rPr>
              <a:t>С </a:t>
            </a:r>
            <a:r>
              <a:rPr lang="ru-RU" sz="3200" b="1" dirty="0" smtClean="0">
                <a:solidFill>
                  <a:srgbClr val="7030A0"/>
                </a:solidFill>
              </a:rPr>
              <a:t>каким действием ассоциируется понятие? Выразите глаголом неопределенной формы </a:t>
            </a:r>
            <a:r>
              <a:rPr lang="ru-RU" sz="3200" b="1" dirty="0" smtClean="0">
                <a:solidFill>
                  <a:srgbClr val="FF0000"/>
                </a:solidFill>
              </a:rPr>
              <a:t>ЧТО ДЕЛАТЬ? </a:t>
            </a:r>
            <a:endParaRPr lang="ru-RU" sz="3100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338" y="1857340"/>
            <a:ext cx="10052452" cy="500066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026" name="AutoShape 2" descr="https://ds02.infourok.ru/uploads/ex/01c4/0003d253-418d2282/hello_html_m740d09e9.jpg"/>
          <p:cNvSpPr>
            <a:spLocks noChangeAspect="1" noChangeArrowheads="1"/>
          </p:cNvSpPr>
          <p:nvPr/>
        </p:nvSpPr>
        <p:spPr bwMode="auto">
          <a:xfrm>
            <a:off x="207433" y="-144463"/>
            <a:ext cx="4064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https://ds02.infourok.ru/uploads/ex/01c4/0003d253-418d2282/hello_html_m740d09e9.jpg"/>
          <p:cNvSpPr>
            <a:spLocks noChangeAspect="1" noChangeArrowheads="1"/>
          </p:cNvSpPr>
          <p:nvPr/>
        </p:nvSpPr>
        <p:spPr bwMode="auto">
          <a:xfrm>
            <a:off x="207433" y="-144463"/>
            <a:ext cx="4064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utoShape 6" descr="http://belokuriha-gorod.ru/_nw/23/88904080.jpg"/>
          <p:cNvSpPr>
            <a:spLocks noChangeAspect="1" noChangeArrowheads="1"/>
          </p:cNvSpPr>
          <p:nvPr/>
        </p:nvSpPr>
        <p:spPr bwMode="auto">
          <a:xfrm>
            <a:off x="207433" y="-144463"/>
            <a:ext cx="4064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3" name="Picture 9" descr="C:\Users\Инга\Desktop\68_00a1676f41eb254a14cdebdd6602136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8609" y="4604374"/>
            <a:ext cx="5598005" cy="1976175"/>
          </a:xfrm>
          <a:prstGeom prst="rect">
            <a:avLst/>
          </a:prstGeom>
          <a:noFill/>
        </p:spPr>
      </p:pic>
      <p:pic>
        <p:nvPicPr>
          <p:cNvPr id="4" name="Picture 2" descr="https://detkino.ru/files/node_images/2fb1ece8b0527945f0f3679072b448f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92615">
            <a:off x="5931372" y="1494812"/>
            <a:ext cx="4530354" cy="2715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enfant-magazine.ru/wp-content/uploads/2016/09/CRAZY-School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98553">
            <a:off x="1426513" y="1651003"/>
            <a:ext cx="3887646" cy="2230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http://mama.tomsk.ru/foto/albums/userpics/11111/normal_IMG_178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72808">
            <a:off x="1118523" y="4132776"/>
            <a:ext cx="3818163" cy="2277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Users\Admin\Desktop\Новый логотип ЕДУ.jpe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7746" y="219393"/>
            <a:ext cx="1524254" cy="1536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4556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653142"/>
            <a:ext cx="4249783" cy="764495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r>
              <a:rPr lang="ru-RU" b="1" i="1" dirty="0" smtClean="0">
                <a:solidFill>
                  <a:srgbClr val="FF0000"/>
                </a:solidFill>
              </a:rPr>
              <a:t>ВОСПИТЫВАТЬ 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sz="3600" b="1" dirty="0" smtClean="0"/>
              <a:t>Играть              </a:t>
            </a:r>
            <a:r>
              <a:rPr lang="ru-RU" sz="4800" b="1" dirty="0" smtClean="0">
                <a:solidFill>
                  <a:schemeClr val="accent6">
                    <a:lumMod val="50000"/>
                  </a:schemeClr>
                </a:solidFill>
                <a:latin typeface="Batang" pitchFamily="18" charset="-127"/>
                <a:ea typeface="Batang" pitchFamily="18" charset="-127"/>
              </a:rPr>
              <a:t>любить</a:t>
            </a:r>
          </a:p>
          <a:p>
            <a:pPr>
              <a:buNone/>
            </a:pPr>
            <a:r>
              <a:rPr lang="ru-RU" sz="3600" dirty="0" smtClean="0"/>
              <a:t>   </a:t>
            </a:r>
            <a:r>
              <a:rPr lang="ru-RU" sz="3600" dirty="0" smtClean="0">
                <a:solidFill>
                  <a:srgbClr val="92D050"/>
                </a:solidFill>
                <a:latin typeface="Arial Black" pitchFamily="34" charset="0"/>
              </a:rPr>
              <a:t>общаться  </a:t>
            </a:r>
            <a:r>
              <a:rPr lang="ru-RU" sz="3600" dirty="0" smtClean="0"/>
              <a:t>                         </a:t>
            </a:r>
            <a:r>
              <a:rPr lang="ru-RU" sz="4800" b="1" dirty="0" smtClean="0">
                <a:solidFill>
                  <a:srgbClr val="00B050"/>
                </a:solidFill>
              </a:rPr>
              <a:t>спорить</a:t>
            </a:r>
          </a:p>
          <a:p>
            <a:pPr>
              <a:buNone/>
            </a:pPr>
            <a:r>
              <a:rPr lang="ru-RU" sz="3600" b="1" dirty="0" smtClean="0">
                <a:solidFill>
                  <a:srgbClr val="FF0000"/>
                </a:solidFill>
                <a:latin typeface="Candara" pitchFamily="34" charset="0"/>
              </a:rPr>
              <a:t>Творить  </a:t>
            </a:r>
            <a:r>
              <a:rPr lang="ru-RU" sz="3600" dirty="0" smtClean="0"/>
              <a:t>                                       </a:t>
            </a:r>
            <a:r>
              <a:rPr lang="ru-RU" sz="48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дружить</a:t>
            </a:r>
          </a:p>
          <a:p>
            <a:pPr>
              <a:buNone/>
            </a:pPr>
            <a:r>
              <a:rPr lang="ru-RU" sz="3000" b="1" i="1" dirty="0" smtClean="0">
                <a:solidFill>
                  <a:schemeClr val="accent2">
                    <a:lumMod val="50000"/>
                  </a:schemeClr>
                </a:solidFill>
              </a:rPr>
              <a:t>путешествова</a:t>
            </a:r>
            <a:r>
              <a:rPr lang="ru-RU" sz="3500" b="1" i="1" dirty="0" smtClean="0">
                <a:solidFill>
                  <a:schemeClr val="accent2">
                    <a:lumMod val="50000"/>
                  </a:schemeClr>
                </a:solidFill>
              </a:rPr>
              <a:t>ть</a:t>
            </a:r>
          </a:p>
          <a:p>
            <a:pPr>
              <a:buNone/>
            </a:pPr>
            <a:r>
              <a:rPr lang="ru-RU" sz="3600" dirty="0" smtClean="0"/>
              <a:t> </a:t>
            </a:r>
            <a:r>
              <a:rPr lang="ru-RU" sz="6000" b="1" dirty="0" smtClean="0">
                <a:solidFill>
                  <a:schemeClr val="accent4">
                    <a:lumMod val="75000"/>
                  </a:schemeClr>
                </a:solidFill>
              </a:rPr>
              <a:t>отдыхать  </a:t>
            </a:r>
            <a:r>
              <a:rPr lang="ru-RU" sz="3600" dirty="0" smtClean="0"/>
              <a:t>                  </a:t>
            </a:r>
            <a:r>
              <a:rPr lang="ru-RU" sz="3600" b="1" i="1" dirty="0" smtClean="0">
                <a:solidFill>
                  <a:schemeClr val="accent2"/>
                </a:solidFill>
              </a:rPr>
              <a:t>помогать</a:t>
            </a:r>
            <a:r>
              <a:rPr lang="ru-RU" sz="3600" dirty="0" smtClean="0"/>
              <a:t> </a:t>
            </a:r>
          </a:p>
          <a:p>
            <a:pPr>
              <a:buNone/>
            </a:pPr>
            <a:r>
              <a:rPr lang="ru-RU" sz="3600" dirty="0" smtClean="0"/>
              <a:t>                </a:t>
            </a:r>
            <a:r>
              <a:rPr lang="ru-RU" sz="6000" dirty="0" smtClean="0">
                <a:solidFill>
                  <a:srgbClr val="0070C0"/>
                </a:solidFill>
                <a:latin typeface="Arial Black" pitchFamily="34" charset="0"/>
              </a:rPr>
              <a:t>соревноваться </a:t>
            </a:r>
            <a:endParaRPr lang="ru-RU" sz="6000" dirty="0">
              <a:solidFill>
                <a:srgbClr val="0070C0"/>
              </a:solidFill>
              <a:latin typeface="Arial Black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52603" y="2316253"/>
            <a:ext cx="3701818" cy="2113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80576" y="125581"/>
            <a:ext cx="2955935" cy="17242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 descr="C:\Users\Admin\Desktop\Новый логотип ЕДУ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2294" y="219392"/>
            <a:ext cx="1524254" cy="1536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756881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4615543" cy="326896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Общаться </a:t>
            </a:r>
          </a:p>
          <a:p>
            <a:r>
              <a:rPr lang="ru-RU" sz="3600" b="1" dirty="0" smtClean="0">
                <a:solidFill>
                  <a:srgbClr val="FF0000"/>
                </a:solidFill>
              </a:rPr>
              <a:t>Путешествовать</a:t>
            </a:r>
          </a:p>
          <a:p>
            <a:pPr>
              <a:buNone/>
            </a:pPr>
            <a:endParaRPr lang="ru-RU" sz="3600" b="1" dirty="0" smtClean="0"/>
          </a:p>
          <a:p>
            <a:r>
              <a:rPr lang="ru-RU" sz="3600" b="1" dirty="0" smtClean="0">
                <a:solidFill>
                  <a:schemeClr val="accent3">
                    <a:lumMod val="50000"/>
                  </a:schemeClr>
                </a:solidFill>
              </a:rPr>
              <a:t>Дружить </a:t>
            </a:r>
          </a:p>
          <a:p>
            <a:r>
              <a:rPr lang="ru-RU" sz="3600" b="1" dirty="0" smtClean="0">
                <a:solidFill>
                  <a:schemeClr val="accent3">
                    <a:lumMod val="50000"/>
                  </a:schemeClr>
                </a:solidFill>
              </a:rPr>
              <a:t>Помогать </a:t>
            </a:r>
          </a:p>
          <a:p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>
          <a:xfrm>
            <a:off x="5408023" y="1600201"/>
            <a:ext cx="5042263" cy="3196952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Общаться в путешествии </a:t>
            </a:r>
          </a:p>
          <a:p>
            <a:endParaRPr lang="ru-RU" sz="3600" b="1" dirty="0" smtClean="0">
              <a:solidFill>
                <a:srgbClr val="FF0000"/>
              </a:solidFill>
            </a:endParaRPr>
          </a:p>
          <a:p>
            <a:r>
              <a:rPr lang="ru-RU" sz="3600" b="1" dirty="0" smtClean="0">
                <a:solidFill>
                  <a:schemeClr val="accent3">
                    <a:lumMod val="50000"/>
                  </a:schemeClr>
                </a:solidFill>
              </a:rPr>
              <a:t>Дружба в помощи  </a:t>
            </a:r>
            <a:endParaRPr lang="ru-RU" sz="36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9349" y="274637"/>
            <a:ext cx="11343051" cy="135821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b="1" dirty="0" smtClean="0"/>
              <a:t/>
            </a:r>
            <a:br>
              <a:rPr lang="ru-RU" sz="2700" b="1" dirty="0" smtClean="0"/>
            </a:br>
            <a:r>
              <a:rPr lang="ru-RU" sz="27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 </a:t>
            </a:r>
            <a:r>
              <a:rPr lang="ru-RU" sz="27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форсайт</a:t>
            </a:r>
            <a:r>
              <a:rPr lang="ru-RU" sz="27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-сессии «Соборный текст» </a:t>
            </a:r>
            <a:br>
              <a:rPr lang="ru-RU" sz="27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выпишем все перечисленные глаголы. Главное – БЕЗ повторов</a:t>
            </a:r>
            <a:r>
              <a:rPr lang="ru-RU" sz="3100" dirty="0" smtClean="0"/>
              <a:t/>
            </a:r>
            <a:br>
              <a:rPr lang="ru-RU" sz="3100" dirty="0" smtClean="0"/>
            </a:br>
            <a:endParaRPr lang="ru-RU" sz="3100" dirty="0"/>
          </a:p>
        </p:txBody>
      </p:sp>
      <p:sp>
        <p:nvSpPr>
          <p:cNvPr id="6" name="TextBox 5"/>
          <p:cNvSpPr txBox="1"/>
          <p:nvPr/>
        </p:nvSpPr>
        <p:spPr>
          <a:xfrm>
            <a:off x="431371" y="5157193"/>
            <a:ext cx="10358549" cy="83099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Дружба и общение  - лучшие помощники в путешествии!</a:t>
            </a:r>
          </a:p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сотрудничества:  _____________________ </a:t>
            </a:r>
            <a:endParaRPr lang="ru-RU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86592" y="5988190"/>
            <a:ext cx="84554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fontAlgn="base">
              <a:buNone/>
            </a:pPr>
            <a:r>
              <a:rPr lang="ru-RU" sz="1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Тетерский</a:t>
            </a:r>
            <a:r>
              <a:rPr lang="ru-RU" sz="1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С.В. Время созидателя.: 100+ упражнений воспитания кадров современной России: Рабочая тетрадь.- М., Екатеринбург: Банк культурной информации, 2017. – 184 с. </a:t>
            </a:r>
          </a:p>
        </p:txBody>
      </p:sp>
      <p:pic>
        <p:nvPicPr>
          <p:cNvPr id="7" name="Picture 2" descr="C:\Users\Admin\Desktop\Новый логотип ЕДУ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2294" y="219392"/>
            <a:ext cx="1524254" cy="1536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068753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gradFill>
                  <a:gsLst>
                    <a:gs pos="0">
                      <a:srgbClr val="F9B639">
                        <a:tint val="13000"/>
                      </a:srgbClr>
                    </a:gs>
                    <a:gs pos="10000">
                      <a:srgbClr val="F9B639">
                        <a:tint val="20000"/>
                      </a:srgbClr>
                    </a:gs>
                    <a:gs pos="49000">
                      <a:srgbClr val="F9B639">
                        <a:tint val="70000"/>
                      </a:srgbClr>
                    </a:gs>
                    <a:gs pos="50000">
                      <a:srgbClr val="F9B639">
                        <a:tint val="97000"/>
                      </a:srgbClr>
                    </a:gs>
                    <a:gs pos="100000">
                      <a:srgbClr val="F9B639">
                        <a:tint val="20000"/>
                      </a:srgbClr>
                    </a:gs>
                  </a:gsLst>
                  <a:lin ang="5400000" scaled="1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gradFill>
                  <a:gsLst>
                    <a:gs pos="0">
                      <a:srgbClr val="F9B639">
                        <a:tint val="13000"/>
                      </a:srgbClr>
                    </a:gs>
                    <a:gs pos="10000">
                      <a:srgbClr val="F9B639">
                        <a:tint val="20000"/>
                      </a:srgbClr>
                    </a:gs>
                    <a:gs pos="49000">
                      <a:srgbClr val="F9B639">
                        <a:tint val="70000"/>
                      </a:srgbClr>
                    </a:gs>
                    <a:gs pos="50000">
                      <a:srgbClr val="F9B639">
                        <a:tint val="97000"/>
                      </a:srgbClr>
                    </a:gs>
                    <a:gs pos="100000">
                      <a:srgbClr val="F9B639">
                        <a:tint val="20000"/>
                      </a:srgbClr>
                    </a:gs>
                  </a:gsLst>
                  <a:lin ang="5400000" scaled="1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gradFill>
                  <a:gsLst>
                    <a:gs pos="0">
                      <a:srgbClr val="F9B639">
                        <a:tint val="13000"/>
                      </a:srgbClr>
                    </a:gs>
                    <a:gs pos="10000">
                      <a:srgbClr val="F9B639">
                        <a:tint val="20000"/>
                      </a:srgbClr>
                    </a:gs>
                    <a:gs pos="49000">
                      <a:srgbClr val="F9B639">
                        <a:tint val="70000"/>
                      </a:srgbClr>
                    </a:gs>
                    <a:gs pos="50000">
                      <a:srgbClr val="F9B639">
                        <a:tint val="97000"/>
                      </a:srgbClr>
                    </a:gs>
                    <a:gs pos="100000">
                      <a:srgbClr val="F9B639">
                        <a:tint val="20000"/>
                      </a:srgbClr>
                    </a:gs>
                  </a:gsLst>
                  <a:lin ang="5400000" scaled="1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инструкция </a:t>
            </a:r>
            <a:r>
              <a:rPr lang="ru-RU" sz="1800" b="1" dirty="0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gradFill>
                  <a:gsLst>
                    <a:gs pos="0">
                      <a:srgbClr val="F9B639">
                        <a:tint val="13000"/>
                      </a:srgbClr>
                    </a:gs>
                    <a:gs pos="10000">
                      <a:srgbClr val="F9B639">
                        <a:tint val="20000"/>
                      </a:srgbClr>
                    </a:gs>
                    <a:gs pos="49000">
                      <a:srgbClr val="F9B639">
                        <a:tint val="70000"/>
                      </a:srgbClr>
                    </a:gs>
                    <a:gs pos="50000">
                      <a:srgbClr val="F9B639">
                        <a:tint val="97000"/>
                      </a:srgbClr>
                    </a:gs>
                    <a:gs pos="100000">
                      <a:srgbClr val="F9B639">
                        <a:tint val="20000"/>
                      </a:srgbClr>
                    </a:gs>
                  </a:gsLst>
                  <a:lin ang="5400000" scaled="1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gradFill>
                  <a:gsLst>
                    <a:gs pos="0">
                      <a:srgbClr val="F9B639">
                        <a:tint val="13000"/>
                      </a:srgbClr>
                    </a:gs>
                    <a:gs pos="10000">
                      <a:srgbClr val="F9B639">
                        <a:tint val="20000"/>
                      </a:srgbClr>
                    </a:gs>
                    <a:gs pos="49000">
                      <a:srgbClr val="F9B639">
                        <a:tint val="70000"/>
                      </a:srgbClr>
                    </a:gs>
                    <a:gs pos="50000">
                      <a:srgbClr val="F9B639">
                        <a:tint val="97000"/>
                      </a:srgbClr>
                    </a:gs>
                    <a:gs pos="100000">
                      <a:srgbClr val="F9B639">
                        <a:tint val="20000"/>
                      </a:srgbClr>
                    </a:gs>
                  </a:gsLst>
                  <a:lin ang="5400000" scaled="1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gradFill>
                  <a:gsLst>
                    <a:gs pos="0">
                      <a:srgbClr val="F9B639">
                        <a:tint val="13000"/>
                      </a:srgbClr>
                    </a:gs>
                    <a:gs pos="10000">
                      <a:srgbClr val="F9B639">
                        <a:tint val="20000"/>
                      </a:srgbClr>
                    </a:gs>
                    <a:gs pos="49000">
                      <a:srgbClr val="F9B639">
                        <a:tint val="70000"/>
                      </a:srgbClr>
                    </a:gs>
                    <a:gs pos="50000">
                      <a:srgbClr val="F9B639">
                        <a:tint val="97000"/>
                      </a:srgbClr>
                    </a:gs>
                    <a:gs pos="100000">
                      <a:srgbClr val="F9B639">
                        <a:tint val="20000"/>
                      </a:srgbClr>
                    </a:gs>
                  </a:gsLst>
                  <a:lin ang="5400000" scaled="1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по проведению </a:t>
            </a:r>
            <a:r>
              <a:rPr lang="ru-RU" sz="1800" b="1" dirty="0" err="1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gradFill>
                  <a:gsLst>
                    <a:gs pos="0">
                      <a:srgbClr val="F9B639">
                        <a:tint val="13000"/>
                      </a:srgbClr>
                    </a:gs>
                    <a:gs pos="10000">
                      <a:srgbClr val="F9B639">
                        <a:tint val="20000"/>
                      </a:srgbClr>
                    </a:gs>
                    <a:gs pos="49000">
                      <a:srgbClr val="F9B639">
                        <a:tint val="70000"/>
                      </a:srgbClr>
                    </a:gs>
                    <a:gs pos="50000">
                      <a:srgbClr val="F9B639">
                        <a:tint val="97000"/>
                      </a:srgbClr>
                    </a:gs>
                    <a:gs pos="100000">
                      <a:srgbClr val="F9B639">
                        <a:tint val="20000"/>
                      </a:srgbClr>
                    </a:gs>
                  </a:gsLst>
                  <a:lin ang="5400000" scaled="1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форсайт</a:t>
            </a:r>
            <a:r>
              <a:rPr lang="ru-RU" sz="1800" b="1" dirty="0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gradFill>
                  <a:gsLst>
                    <a:gs pos="0">
                      <a:srgbClr val="F9B639">
                        <a:tint val="13000"/>
                      </a:srgbClr>
                    </a:gs>
                    <a:gs pos="10000">
                      <a:srgbClr val="F9B639">
                        <a:tint val="20000"/>
                      </a:srgbClr>
                    </a:gs>
                    <a:gs pos="49000">
                      <a:srgbClr val="F9B639">
                        <a:tint val="70000"/>
                      </a:srgbClr>
                    </a:gs>
                    <a:gs pos="50000">
                      <a:srgbClr val="F9B639">
                        <a:tint val="97000"/>
                      </a:srgbClr>
                    </a:gs>
                    <a:gs pos="100000">
                      <a:srgbClr val="F9B639">
                        <a:tint val="20000"/>
                      </a:srgbClr>
                    </a:gs>
                  </a:gsLst>
                  <a:lin ang="5400000" scaled="1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-сессии «Соборный текст» </a:t>
            </a:r>
            <a:br>
              <a:rPr lang="ru-RU" sz="1800" b="1" dirty="0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gradFill>
                  <a:gsLst>
                    <a:gs pos="0">
                      <a:srgbClr val="F9B639">
                        <a:tint val="13000"/>
                      </a:srgbClr>
                    </a:gs>
                    <a:gs pos="10000">
                      <a:srgbClr val="F9B639">
                        <a:tint val="20000"/>
                      </a:srgbClr>
                    </a:gs>
                    <a:gs pos="49000">
                      <a:srgbClr val="F9B639">
                        <a:tint val="70000"/>
                      </a:srgbClr>
                    </a:gs>
                    <a:gs pos="50000">
                      <a:srgbClr val="F9B639">
                        <a:tint val="97000"/>
                      </a:srgbClr>
                    </a:gs>
                    <a:gs pos="100000">
                      <a:srgbClr val="F9B639">
                        <a:tint val="20000"/>
                      </a:srgbClr>
                    </a:gs>
                  </a:gsLst>
                  <a:lin ang="5400000" scaled="1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514350" lvl="0" indent="-514350" fontAlgn="base">
              <a:spcBef>
                <a:spcPts val="600"/>
              </a:spcBef>
              <a:buClr>
                <a:srgbClr val="B13F9A"/>
              </a:buClr>
              <a:buSzPct val="73000"/>
              <a:buFont typeface="+mj-lt"/>
              <a:buAutoNum type="arabicPeriod"/>
            </a:pPr>
            <a:r>
              <a:rPr lang="ru-RU" sz="1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Ведущий (команда) определяет предмет исследования (воспитание, проект, какое-либо событие и т.д.), фиксирует их на доске. </a:t>
            </a:r>
          </a:p>
          <a:p>
            <a:pPr marL="514350" lvl="0" indent="-514350" fontAlgn="base">
              <a:spcBef>
                <a:spcPts val="600"/>
              </a:spcBef>
              <a:buClr>
                <a:srgbClr val="B13F9A"/>
              </a:buClr>
              <a:buSzPct val="73000"/>
              <a:buFont typeface="+mj-lt"/>
              <a:buAutoNum type="arabicPeriod"/>
            </a:pPr>
            <a:r>
              <a:rPr lang="ru-RU" sz="1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Ведущий задает вопрос участникам </a:t>
            </a:r>
            <a:r>
              <a:rPr lang="ru-RU" sz="1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форсайт</a:t>
            </a:r>
            <a:r>
              <a:rPr lang="ru-RU" sz="1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-сессии: «С каким действием у вас ассоциируется (называет предмет исследования)? Выразите это действие глаголом неопределенной формы (Ч</a:t>
            </a:r>
            <a:r>
              <a:rPr lang="ru-RU" sz="12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 делать</a:t>
            </a:r>
            <a:r>
              <a:rPr lang="ru-RU" sz="1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?)». </a:t>
            </a:r>
          </a:p>
          <a:p>
            <a:pPr marL="514350" lvl="0" indent="-514350" fontAlgn="base">
              <a:spcBef>
                <a:spcPts val="600"/>
              </a:spcBef>
              <a:buClr>
                <a:srgbClr val="B13F9A"/>
              </a:buClr>
              <a:buSzPct val="73000"/>
              <a:buFont typeface="+mj-lt"/>
              <a:buAutoNum type="arabicPeriod"/>
            </a:pPr>
            <a:r>
              <a:rPr lang="ru-RU" sz="1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Ведущий предлагает группе образовать круг (важно видеть всю команду), затем каждый участник по очереди, не повторяясь, называет свой глагол. При этом важно запомнить свой вариант.  </a:t>
            </a:r>
          </a:p>
          <a:p>
            <a:pPr marL="514350" lvl="0" indent="-514350" fontAlgn="base">
              <a:spcBef>
                <a:spcPts val="600"/>
              </a:spcBef>
              <a:buClr>
                <a:srgbClr val="B13F9A"/>
              </a:buClr>
              <a:buSzPct val="73000"/>
              <a:buFont typeface="+mj-lt"/>
              <a:buAutoNum type="arabicPeriod"/>
            </a:pPr>
            <a:r>
              <a:rPr lang="ru-RU" sz="1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Ведущий предлагает участникам образовать пары и из двух глаголов составить словосочетание. При этом можно добавлять предлоги, трансформировать глаголы в другие части речи. Например: «учить» – «учеба, учебный, ученик». </a:t>
            </a:r>
          </a:p>
          <a:p>
            <a:pPr marL="514350" lvl="0" indent="-514350" fontAlgn="base">
              <a:spcBef>
                <a:spcPts val="600"/>
              </a:spcBef>
              <a:buClr>
                <a:srgbClr val="B13F9A"/>
              </a:buClr>
              <a:buSzPct val="73000"/>
              <a:buFont typeface="+mj-lt"/>
              <a:buAutoNum type="arabicPeriod"/>
            </a:pPr>
            <a:r>
              <a:rPr lang="ru-RU" sz="1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 по очереди представляют словосочетания. Ведущий предлагает остальным участникам поддержать ответы аплодисментами</a:t>
            </a:r>
            <a:r>
              <a:rPr lang="ru-RU" sz="1200" b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Важно запомнить свой ответ </a:t>
            </a:r>
            <a:endParaRPr lang="ru-RU" sz="12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lvl="0" indent="-514350" fontAlgn="base">
              <a:spcBef>
                <a:spcPts val="600"/>
              </a:spcBef>
              <a:buClr>
                <a:srgbClr val="B13F9A"/>
              </a:buClr>
              <a:buSzPct val="73000"/>
              <a:buFont typeface="+mj-lt"/>
              <a:buAutoNum type="arabicPeriod"/>
            </a:pPr>
            <a:r>
              <a:rPr lang="ru-RU" sz="1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Ведущий </a:t>
            </a:r>
            <a:r>
              <a:rPr lang="ru-RU" sz="1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предлагает участникам образовать четверки (шестерки, восьмерки) и из словосочетаний сконструировать предложения, которые затем записать маркером на листе А4.Важно: добавлять другие слова можно, убирать свои нельзя.  </a:t>
            </a:r>
            <a:endParaRPr lang="ru-RU" sz="12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lvl="0" indent="-514350" fontAlgn="base">
              <a:spcBef>
                <a:spcPts val="600"/>
              </a:spcBef>
              <a:buClr>
                <a:srgbClr val="B13F9A"/>
              </a:buClr>
              <a:buSzPct val="73000"/>
              <a:buFont typeface="+mj-lt"/>
              <a:buAutoNum type="arabicPeriod"/>
            </a:pPr>
            <a:r>
              <a:rPr lang="ru-RU" sz="1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Каждая </a:t>
            </a:r>
            <a:r>
              <a:rPr lang="ru-RU" sz="1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группа зачитывает свои предложения. Ведущий предлагает остальным участникам поддержать ответы аплодисментами. </a:t>
            </a:r>
            <a:endParaRPr lang="ru-RU" sz="12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lvl="0" indent="-514350" fontAlgn="base">
              <a:spcBef>
                <a:spcPts val="600"/>
              </a:spcBef>
              <a:buClr>
                <a:srgbClr val="B13F9A"/>
              </a:buClr>
              <a:buSzPct val="73000"/>
              <a:buFont typeface="+mj-lt"/>
              <a:buAutoNum type="arabicPeriod"/>
            </a:pPr>
            <a:r>
              <a:rPr lang="ru-RU" sz="1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 </a:t>
            </a:r>
            <a:r>
              <a:rPr lang="ru-RU" sz="1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этого зачитывается общий (соборный) текст. </a:t>
            </a:r>
            <a:endParaRPr lang="ru-RU" sz="12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lvl="0" indent="-514350" fontAlgn="base">
              <a:spcBef>
                <a:spcPts val="600"/>
              </a:spcBef>
              <a:buClr>
                <a:srgbClr val="B13F9A"/>
              </a:buClr>
              <a:buSzPct val="73000"/>
              <a:buFont typeface="+mj-lt"/>
              <a:buAutoNum type="arabicPeriod"/>
            </a:pPr>
            <a:r>
              <a:rPr lang="ru-RU" sz="1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Ведущий организует обсуждение результата. Например, по вопросам: По каким правилам (принципам) мы будем действовать? Какие задачи решать? Какое содержание деятельности мы увидели?  </a:t>
            </a:r>
          </a:p>
          <a:p>
            <a:pPr marL="514350" lvl="0" indent="-514350" algn="ctr" fontAlgn="base">
              <a:spcBef>
                <a:spcPts val="600"/>
              </a:spcBef>
              <a:buClr>
                <a:srgbClr val="B13F9A"/>
              </a:buClr>
              <a:buSzPct val="73000"/>
            </a:pPr>
            <a:r>
              <a:rPr lang="ru-RU" sz="12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ходе работы инновационные изменения поняты и приняты всей группой; ощущение значимости собственного вклада значительно повышает  мотивацию к реализации запланированного, улучшает общий климат</a:t>
            </a:r>
            <a:r>
              <a:rPr lang="ru-RU" sz="1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</a:p>
          <a:p>
            <a:pPr marL="514350" lvl="0" indent="-514350" fontAlgn="base">
              <a:spcBef>
                <a:spcPts val="600"/>
              </a:spcBef>
              <a:buClr>
                <a:srgbClr val="B13F9A"/>
              </a:buClr>
              <a:buSzPct val="73000"/>
              <a:buFont typeface="+mj-lt"/>
              <a:buAutoNum type="arabicPeriod"/>
            </a:pPr>
            <a:endParaRPr lang="ru-RU" sz="12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2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C:\Users\Admin\Desktop\Новый логотип ЕДУ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2294" y="219392"/>
            <a:ext cx="1524254" cy="1536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781724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6754" y="320042"/>
            <a:ext cx="10104846" cy="515983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accent5"/>
                </a:solidFill>
              </a:rPr>
              <a:t>Принципы воспитания = нормы и правила  </a:t>
            </a:r>
            <a:endParaRPr lang="ru-RU" dirty="0">
              <a:solidFill>
                <a:schemeClr val="accent5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53769840"/>
              </p:ext>
            </p:extLst>
          </p:nvPr>
        </p:nvGraphicFramePr>
        <p:xfrm>
          <a:off x="-6" y="1045030"/>
          <a:ext cx="12030896" cy="56055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74680"/>
                <a:gridCol w="5656216"/>
              </a:tblGrid>
              <a:tr h="351082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rgbClr val="FFFF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«Узнать</a:t>
                      </a:r>
                      <a:r>
                        <a:rPr lang="ru-RU" sz="1800" baseline="0" dirty="0" smtClean="0">
                          <a:solidFill>
                            <a:srgbClr val="FFFF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себя» среди множества подходов </a:t>
                      </a:r>
                      <a:endParaRPr lang="ru-RU" sz="1800" dirty="0">
                        <a:solidFill>
                          <a:srgbClr val="FFFF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rgbClr val="FFFF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Разработать</a:t>
                      </a:r>
                      <a:r>
                        <a:rPr lang="ru-RU" sz="1800" baseline="0" dirty="0" smtClean="0">
                          <a:solidFill>
                            <a:srgbClr val="FFFF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самостоятельно  </a:t>
                      </a:r>
                      <a:endParaRPr lang="ru-RU" sz="1800" dirty="0">
                        <a:solidFill>
                          <a:srgbClr val="FFFF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5239819">
                <a:tc>
                  <a:txBody>
                    <a:bodyPr/>
                    <a:lstStyle/>
                    <a:p>
                      <a:r>
                        <a:rPr kumimoji="0" lang="ru-RU" sz="1400" kern="1200" dirty="0" smtClean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- </a:t>
                      </a:r>
                      <a:r>
                        <a:rPr kumimoji="0" lang="ru-RU" sz="1400" b="1" i="1" kern="1200" dirty="0" smtClean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принцип гуманистической направленности</a:t>
                      </a:r>
                      <a:r>
                        <a:rPr kumimoji="0" lang="ru-RU" sz="1400" kern="1200" dirty="0" smtClean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, обеспечивающий отношение педагога к воспитанникам как к ответственным субъектам собственного развития, устанавливающий равноправное партнёрство;</a:t>
                      </a:r>
                    </a:p>
                    <a:p>
                      <a:r>
                        <a:rPr kumimoji="0" lang="ru-RU" sz="1400" kern="1200" dirty="0" smtClean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- </a:t>
                      </a:r>
                      <a:r>
                        <a:rPr kumimoji="0" lang="ru-RU" sz="1400" b="1" i="1" kern="1200" dirty="0" smtClean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принцип </a:t>
                      </a:r>
                      <a:r>
                        <a:rPr kumimoji="0" lang="ru-RU" sz="1400" b="1" i="1" kern="1200" dirty="0" err="1" smtClean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социосообразности</a:t>
                      </a:r>
                      <a:r>
                        <a:rPr kumimoji="0" lang="ru-RU" sz="1400" kern="1200" dirty="0" smtClean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, нацеленность воспитания на социальные установки, необходимые для успешной социализации человека в современном мире;</a:t>
                      </a:r>
                    </a:p>
                    <a:p>
                      <a:r>
                        <a:rPr kumimoji="0" lang="ru-RU" sz="1400" kern="1200" dirty="0" smtClean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- </a:t>
                      </a:r>
                      <a:r>
                        <a:rPr kumimoji="0" lang="ru-RU" sz="1400" b="1" i="1" kern="1200" dirty="0" smtClean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принцип личностно-значимой деятельности</a:t>
                      </a:r>
                      <a:r>
                        <a:rPr kumimoji="0" lang="ru-RU" sz="1400" kern="1200" dirty="0" smtClean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, предполагающий участие детей в различных формах деятельности в соответствии с личностными смыслами и жизненными установками;</a:t>
                      </a:r>
                    </a:p>
                    <a:p>
                      <a:r>
                        <a:rPr kumimoji="0" lang="ru-RU" sz="1400" kern="1200" dirty="0" smtClean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- </a:t>
                      </a:r>
                      <a:r>
                        <a:rPr kumimoji="0" lang="ru-RU" sz="1400" b="1" i="1" kern="1200" dirty="0" smtClean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принцип коллективного воспитания</a:t>
                      </a:r>
                      <a:r>
                        <a:rPr kumimoji="0" lang="ru-RU" sz="1400" kern="1200" dirty="0" smtClean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, проявляющийся </a:t>
                      </a:r>
                      <a:br>
                        <a:rPr kumimoji="0" lang="ru-RU" sz="1400" kern="1200" dirty="0" smtClean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ru-RU" sz="1400" kern="1200" dirty="0" smtClean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во взаимодействии детей и взрослых в процессе совместного решения задач;</a:t>
                      </a:r>
                    </a:p>
                    <a:p>
                      <a:r>
                        <a:rPr kumimoji="0" lang="ru-RU" sz="1400" kern="1200" dirty="0" smtClean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- </a:t>
                      </a:r>
                      <a:r>
                        <a:rPr kumimoji="0" lang="ru-RU" sz="1400" b="1" i="1" kern="1200" dirty="0" smtClean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принцип дифференциации воспитания </a:t>
                      </a:r>
                      <a:r>
                        <a:rPr kumimoji="0" lang="ru-RU" sz="1400" kern="1200" dirty="0" smtClean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как учёта групповых  и индивидуальных особенностей детей, создания дополнительных условий для социализации детей с ОВЗ;</a:t>
                      </a:r>
                    </a:p>
                    <a:p>
                      <a:r>
                        <a:rPr kumimoji="0" lang="ru-RU" sz="1400" kern="1200" dirty="0" smtClean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- </a:t>
                      </a:r>
                      <a:r>
                        <a:rPr kumimoji="0" lang="ru-RU" sz="1400" b="1" i="1" kern="1200" dirty="0" smtClean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принцип целостности</a:t>
                      </a:r>
                      <a:r>
                        <a:rPr kumimoji="0" lang="ru-RU" sz="1400" kern="1200" dirty="0" smtClean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, обеспечивающий системность, преемственность воспитания, взаимосвязанность всех его компонентов;</a:t>
                      </a:r>
                    </a:p>
                    <a:p>
                      <a:r>
                        <a:rPr kumimoji="0" lang="ru-RU" sz="1400" kern="1200" dirty="0" smtClean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- </a:t>
                      </a:r>
                      <a:r>
                        <a:rPr kumimoji="0" lang="ru-RU" sz="1400" b="1" i="1" kern="1200" dirty="0" smtClean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принцип государственно-общественной организации</a:t>
                      </a:r>
                      <a:r>
                        <a:rPr kumimoji="0" lang="ru-RU" sz="1400" kern="1200" dirty="0" smtClean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 воспитания, предполагающий разделение полномочий и консолидацию усилий органов государственной и муниципальной власти и общественных институтов </a:t>
                      </a:r>
                      <a:r>
                        <a:rPr kumimoji="0" lang="ru-RU" sz="1400" kern="1200" baseline="0" dirty="0" smtClean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400" kern="1200" dirty="0" smtClean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в воспитании;</a:t>
                      </a:r>
                    </a:p>
                    <a:p>
                      <a:r>
                        <a:rPr kumimoji="0" lang="ru-RU" sz="1400" kern="1200" dirty="0" smtClean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- </a:t>
                      </a:r>
                      <a:r>
                        <a:rPr kumimoji="0" lang="ru-RU" sz="1400" b="1" i="1" kern="1200" dirty="0" smtClean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принцип результативности…</a:t>
                      </a:r>
                      <a:endParaRPr kumimoji="0" lang="ru-RU" sz="1400" kern="1200" dirty="0" smtClean="0">
                        <a:solidFill>
                          <a:srgbClr val="7030A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kumimoji="0" lang="ru-RU" sz="1600" b="1" i="1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Средового подхода:</a:t>
                      </a:r>
                      <a:r>
                        <a:rPr kumimoji="0" lang="ru-RU" sz="1600" b="1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600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воспитывающая и мотивирующая к обновлению и развитию образовательная среда специализированного учреждения изменяет личность воспитанника к лучшему;</a:t>
                      </a:r>
                    </a:p>
                    <a:p>
                      <a:pPr lvl="0"/>
                      <a:r>
                        <a:rPr kumimoji="0" lang="ru-RU" sz="1600" b="1" i="0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Деятельности:</a:t>
                      </a:r>
                      <a:r>
                        <a:rPr kumimoji="0" lang="ru-RU" sz="1600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 активное командное взаимодействие и сотрудничество в спортивных и гражданско-патриотических событиях и социальных практиках  помогает в раскрытии индивидуальности каждого воспитанника;</a:t>
                      </a:r>
                    </a:p>
                    <a:p>
                      <a:pPr lvl="0"/>
                      <a:r>
                        <a:rPr kumimoji="0" lang="ru-RU" sz="1600" b="1" i="1" kern="1200" dirty="0" err="1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Полипрофессионализации</a:t>
                      </a:r>
                      <a:r>
                        <a:rPr kumimoji="0" lang="ru-RU" sz="1600" b="1" i="1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 обучения</a:t>
                      </a:r>
                      <a:r>
                        <a:rPr kumimoji="0" lang="ru-RU" sz="1600" i="1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  <a:r>
                        <a:rPr kumimoji="0" lang="ru-RU" sz="1600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 система профессиональных проб и практик запускает процесс позитивных личностных изменений в выборе будущей профессии;</a:t>
                      </a:r>
                    </a:p>
                    <a:p>
                      <a:pPr lvl="0"/>
                      <a:r>
                        <a:rPr kumimoji="0" lang="ru-RU" sz="1600" b="1" i="1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Синергии и сотрудничества</a:t>
                      </a:r>
                      <a:r>
                        <a:rPr kumimoji="0" lang="ru-RU" sz="1600" i="1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  <a:r>
                        <a:rPr kumimoji="0" lang="ru-RU" sz="1600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 обновление процесса обучения и воспитания объединяет педагогический коллектив в выборе неформального образования и общения с воспитанниками;</a:t>
                      </a:r>
                    </a:p>
                    <a:p>
                      <a:pPr lvl="0"/>
                      <a:r>
                        <a:rPr kumimoji="0" lang="ru-RU" sz="1600" b="1" i="1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Взаимодействия:</a:t>
                      </a:r>
                      <a:r>
                        <a:rPr kumimoji="0" lang="ru-RU" sz="1600" b="1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600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реализация творческих социальных проектов в сотрудничестве с семьями обучающихся учит преобразовывать окружающий мир и свою жизнь.</a:t>
                      </a: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Picture 2" descr="C:\Users\Admin\Desktop\Новый логотип ЕДУ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2294" y="0"/>
            <a:ext cx="1524254" cy="1536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9880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Принципы воспитания примерной программы </a:t>
            </a:r>
            <a:b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(школа В.А. </a:t>
            </a:r>
            <a:r>
              <a:rPr lang="ru-RU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караковского</a:t>
            </a:r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2271" y="1356323"/>
            <a:ext cx="11821886" cy="4846320"/>
          </a:xfrm>
        </p:spPr>
        <p:txBody>
          <a:bodyPr>
            <a:normAutofit/>
          </a:bodyPr>
          <a:lstStyle/>
          <a:p>
            <a:pPr algn="just" latinLnBrk="1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неукоснительное соблюдение законности и прав семьи и ребенка,          соблюдения конфиденциальности информации </a:t>
            </a:r>
          </a:p>
          <a:p>
            <a:pPr marL="0" indent="0" algn="just" latinLnBrk="1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ребенке и семье,                приоритета безопасности ребенка при нахождении в образовательной  организации;</a:t>
            </a:r>
          </a:p>
          <a:p>
            <a:pPr algn="just" latinLnBrk="1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ориентир на создание в образовательной организации психологически  комфортной среды для каждого ребенка и взрослого, </a:t>
            </a: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 которой           невозможно конструктивное взаимодействие школьников и педагогов; </a:t>
            </a:r>
          </a:p>
          <a:p>
            <a:pPr algn="just" latinLnBrk="1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процесса воспитания главным образом через создание в        школе детско-взрослых общностей, которые бы </a:t>
            </a:r>
          </a:p>
          <a:p>
            <a:pPr marL="0" indent="0" algn="just" latinLnBrk="1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объединяли детей и     педагогов яркими и содержательными событиями, общими позитивными эмоциями </a:t>
            </a:r>
            <a:endParaRPr lang="ru-RU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latinLnBrk="1"/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и доверительными отношениями друг к другу;</a:t>
            </a:r>
          </a:p>
          <a:p>
            <a:pPr algn="just" latinLnBrk="1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основных совместных дел школьников и педагогов как       предмета совместной заботы и взрослых, и детей;</a:t>
            </a:r>
          </a:p>
          <a:p>
            <a:pPr algn="just" latinLnBrk="1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системность, целесообразность и </a:t>
            </a:r>
            <a:r>
              <a:rPr lang="ru-RU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нешаблонность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воспитания как      условия его эффективности.</a:t>
            </a:r>
          </a:p>
          <a:p>
            <a:pPr>
              <a:buFont typeface="Arial" panose="020B0604020202020204" pitchFamily="34" charset="0"/>
              <a:buChar char="•"/>
            </a:pP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4" name="Picture 2" descr="C:\Users\Admin\Desktop\Новый логотип ЕДУ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4964" y="0"/>
            <a:ext cx="1135239" cy="1144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868348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4140" y="320040"/>
            <a:ext cx="9817463" cy="1417320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Модульный принцип закладывает основы выделения механизмов реализации программы воспитания   </a:t>
            </a:r>
            <a:endParaRPr lang="ru-RU" sz="2400" dirty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60966770"/>
              </p:ext>
            </p:extLst>
          </p:nvPr>
        </p:nvGraphicFramePr>
        <p:xfrm>
          <a:off x="981075" y="2048103"/>
          <a:ext cx="10672626" cy="44669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58318"/>
                <a:gridCol w="6714308"/>
              </a:tblGrid>
              <a:tr h="825532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rgbClr val="FFFF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Инвариантный</a:t>
                      </a:r>
                      <a:r>
                        <a:rPr lang="ru-RU" sz="1800" baseline="0" dirty="0" smtClean="0">
                          <a:solidFill>
                            <a:srgbClr val="FFFF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модуль </a:t>
                      </a:r>
                      <a:endParaRPr lang="ru-RU" sz="1800" dirty="0">
                        <a:solidFill>
                          <a:srgbClr val="FFFF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rgbClr val="FFFF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Вариативный модуль </a:t>
                      </a:r>
                      <a:endParaRPr lang="ru-RU" sz="1800" dirty="0">
                        <a:solidFill>
                          <a:srgbClr val="FFFF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641465"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rgbClr val="7030A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Классное руководство</a:t>
                      </a:r>
                    </a:p>
                    <a:p>
                      <a:r>
                        <a:rPr lang="ru-RU" sz="1800" b="1" dirty="0" smtClean="0">
                          <a:solidFill>
                            <a:srgbClr val="7030A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Школьный урок</a:t>
                      </a:r>
                    </a:p>
                    <a:p>
                      <a:r>
                        <a:rPr lang="ru-RU" sz="1800" b="1" dirty="0" smtClean="0">
                          <a:solidFill>
                            <a:srgbClr val="7030A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Курсы внеурочной деятельности</a:t>
                      </a:r>
                    </a:p>
                    <a:p>
                      <a:r>
                        <a:rPr lang="ru-RU" sz="1800" b="1" dirty="0" smtClean="0">
                          <a:solidFill>
                            <a:srgbClr val="7030A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Работа с родителями</a:t>
                      </a:r>
                    </a:p>
                    <a:p>
                      <a:r>
                        <a:rPr lang="ru-RU" sz="1800" b="1" dirty="0" smtClean="0">
                          <a:solidFill>
                            <a:srgbClr val="7030A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Самоуправление *</a:t>
                      </a:r>
                    </a:p>
                    <a:p>
                      <a:r>
                        <a:rPr lang="ru-RU" sz="1800" b="1" dirty="0" smtClean="0">
                          <a:solidFill>
                            <a:srgbClr val="7030A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Профориентация*</a:t>
                      </a:r>
                    </a:p>
                    <a:p>
                      <a:endParaRPr lang="ru-RU" sz="1800" dirty="0">
                        <a:solidFill>
                          <a:srgbClr val="FFFF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rgbClr val="00B0F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Ключевые общешкольные дела</a:t>
                      </a:r>
                    </a:p>
                    <a:p>
                      <a:r>
                        <a:rPr lang="ru-RU" sz="1800" b="1" dirty="0" smtClean="0">
                          <a:solidFill>
                            <a:srgbClr val="00B0F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Детские общественные объединения</a:t>
                      </a:r>
                    </a:p>
                    <a:p>
                      <a:r>
                        <a:rPr lang="ru-RU" sz="1800" b="1" dirty="0" smtClean="0">
                          <a:solidFill>
                            <a:srgbClr val="00B0F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Школьные </a:t>
                      </a:r>
                      <a:r>
                        <a:rPr lang="ru-RU" sz="1800" b="1" dirty="0" err="1" smtClean="0">
                          <a:solidFill>
                            <a:srgbClr val="00B0F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медиа</a:t>
                      </a:r>
                      <a:endParaRPr lang="ru-RU" sz="1800" b="1" dirty="0" smtClean="0">
                        <a:solidFill>
                          <a:srgbClr val="00B0F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800" b="1" dirty="0" smtClean="0">
                          <a:solidFill>
                            <a:srgbClr val="00B0F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Экскурсии, экспедиции, походы</a:t>
                      </a:r>
                    </a:p>
                    <a:p>
                      <a:r>
                        <a:rPr lang="ru-RU" sz="1800" b="1" dirty="0" smtClean="0">
                          <a:solidFill>
                            <a:srgbClr val="00B0F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 предметно-эстетической среды</a:t>
                      </a:r>
                    </a:p>
                    <a:p>
                      <a:r>
                        <a:rPr lang="ru-RU" sz="1800" b="1" dirty="0" smtClean="0">
                          <a:solidFill>
                            <a:srgbClr val="00B0F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Музейное дело/музейная педагогика</a:t>
                      </a:r>
                    </a:p>
                    <a:p>
                      <a:r>
                        <a:rPr lang="ru-RU" sz="1800" b="1" dirty="0" err="1" smtClean="0">
                          <a:solidFill>
                            <a:srgbClr val="00B0F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Волонтерство</a:t>
                      </a:r>
                      <a:r>
                        <a:rPr lang="ru-RU" sz="1800" b="1" baseline="0" dirty="0" smtClean="0">
                          <a:solidFill>
                            <a:srgbClr val="00B0F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 добровольчество</a:t>
                      </a:r>
                    </a:p>
                    <a:p>
                      <a:r>
                        <a:rPr lang="ru-RU" sz="1800" b="1" baseline="0" dirty="0" err="1" smtClean="0">
                          <a:solidFill>
                            <a:srgbClr val="00B0F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Профилактика+</a:t>
                      </a:r>
                      <a:endParaRPr lang="ru-RU" sz="1800" b="1" baseline="0" dirty="0" smtClean="0">
                        <a:solidFill>
                          <a:srgbClr val="00B0F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800" b="1" baseline="0" dirty="0" smtClean="0">
                          <a:solidFill>
                            <a:srgbClr val="00B0F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Школьное дополнительное образование</a:t>
                      </a:r>
                      <a:endParaRPr lang="ru-RU" sz="1800" b="1" dirty="0">
                        <a:solidFill>
                          <a:srgbClr val="00B0F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Picture 2" descr="C:\Users\Admin\Desktop\Новый логотип ЕДУ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2294" y="219392"/>
            <a:ext cx="1524254" cy="1536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5546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320040"/>
            <a:ext cx="9652000" cy="894806"/>
          </a:xfrm>
        </p:spPr>
        <p:txBody>
          <a:bodyPr/>
          <a:lstStyle/>
          <a:p>
            <a:r>
              <a:rPr lang="ru-RU" b="1" dirty="0" smtClean="0"/>
              <a:t>Актуальность </a:t>
            </a:r>
            <a:endParaRPr lang="ru-RU" b="1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49642589"/>
              </p:ext>
            </p:extLst>
          </p:nvPr>
        </p:nvGraphicFramePr>
        <p:xfrm>
          <a:off x="1096963" y="1100138"/>
          <a:ext cx="10028237" cy="35798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2" descr="C:\Users\Admin\Desktop\Новый логотип ЕДУ.jpe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7746" y="76291"/>
            <a:ext cx="1524254" cy="1536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00050" y="4825090"/>
            <a:ext cx="5666013" cy="177981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 основных мероприятий, проводимых в рамках Десятилетия детства, на период до 2027 года (распоряжение Правительства </a:t>
            </a:r>
            <a:r>
              <a:rPr lang="ru-RU" sz="1600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РФ от </a:t>
            </a:r>
            <a:r>
              <a:rPr lang="ru-RU" sz="16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 января 2021 года № 122-р «Об утверждении Плана основных мероприятий, проводимых в рамках Десятилетия детства, на период до 2027 года»)</a:t>
            </a:r>
          </a:p>
          <a:p>
            <a:pPr algn="ctr"/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066062" y="4825090"/>
            <a:ext cx="5056669" cy="157570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Пункты плана :</a:t>
            </a:r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№48 (с 2021 г. - реализация культурно-просветительских проектов: повышена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эффективность межведомственного взаимодействия в части воспитания гармонично развитой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личности); </a:t>
            </a:r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 49 (с 2021  г. …. - внедрены и реализуются  рабочие программы), </a:t>
            </a:r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 50 (2022 г. - сформирован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перечень показателей эффективности воспитательной деятельности образовательных организаций,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эффективности воспитательной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деятельности)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61710" y="6347140"/>
            <a:ext cx="76595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навигаторыдетства.рф</a:t>
            </a:r>
            <a:r>
              <a:rPr lang="ru-RU" sz="1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- советник директора по воспитательной работе</a:t>
            </a:r>
          </a:p>
          <a:p>
            <a:r>
              <a:rPr lang="ru-RU" sz="1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1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егиональные координаторы программ патриотического воспитания на 2021-2024 годы</a:t>
            </a:r>
            <a:endParaRPr lang="ru-RU" sz="14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133266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определить вариативные модули рабочей программы воспитания</a:t>
            </a:r>
            <a:endParaRPr lang="ru-RU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69818" y="1596353"/>
            <a:ext cx="10280468" cy="4846320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ru-RU" b="1" dirty="0" smtClean="0">
                <a:solidFill>
                  <a:srgbClr val="7030A0"/>
                </a:solidFill>
              </a:rPr>
              <a:t>Выводы раздела «Особенности воспитательной деятельности организации»</a:t>
            </a:r>
          </a:p>
          <a:p>
            <a:pPr marL="514350" indent="-514350">
              <a:buAutoNum type="arabicPeriod"/>
            </a:pPr>
            <a:r>
              <a:rPr lang="ru-RU" b="1" dirty="0" smtClean="0">
                <a:solidFill>
                  <a:srgbClr val="7030A0"/>
                </a:solidFill>
              </a:rPr>
              <a:t>Условия воспитания, обозначенные в цели программы </a:t>
            </a:r>
          </a:p>
          <a:p>
            <a:pPr marL="514350" indent="-514350">
              <a:buAutoNum type="arabicPeriod"/>
            </a:pPr>
            <a:r>
              <a:rPr lang="ru-RU" b="1" dirty="0" smtClean="0">
                <a:solidFill>
                  <a:srgbClr val="7030A0"/>
                </a:solidFill>
              </a:rPr>
              <a:t>Через определение задач воспитания</a:t>
            </a:r>
          </a:p>
          <a:p>
            <a:pPr marL="514350" indent="-514350">
              <a:buAutoNum type="arabicPeriod"/>
            </a:pPr>
            <a:endParaRPr lang="ru-RU" dirty="0" smtClean="0">
              <a:solidFill>
                <a:srgbClr val="7030A0"/>
              </a:solidFill>
            </a:endParaRPr>
          </a:p>
          <a:p>
            <a:pPr marL="514350" indent="-514350" algn="ctr">
              <a:buNone/>
            </a:pPr>
            <a:r>
              <a:rPr lang="ru-RU" sz="3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Согласованность и системность  программы: </a:t>
            </a:r>
          </a:p>
          <a:p>
            <a:pPr marL="514350" indent="-514350" algn="ctr">
              <a:buNone/>
            </a:pPr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отражается через разделы рабочей программы: </a:t>
            </a:r>
          </a:p>
          <a:p>
            <a:pPr marL="514350" indent="-514350" algn="ctr">
              <a:buNone/>
            </a:pPr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особенность организации воспитания = цели, задачи = модули  </a:t>
            </a:r>
            <a:endParaRPr lang="ru-RU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C:\Users\Admin\Desktop\Новый логотип ЕДУ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2294" y="219392"/>
            <a:ext cx="1524254" cy="1536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7736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320040"/>
            <a:ext cx="9652000" cy="868680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accent1"/>
                </a:solidFill>
              </a:rPr>
              <a:t>Затруднения при написании раздела 2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2069" y="1515291"/>
            <a:ext cx="10580914" cy="4940445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воспитания школы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связаны с задачами</a:t>
            </a: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не связаны с содержанием (модулями)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 11 ориентировочных задач появляются в рабочих программах: задачи – конкретные шаги по решению организации воспитания в конкретной школе. Рекомендации: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УДАЛИТЬ НЕАКТУАЛЬНЫЕ, ДОБАВИТЬ НОВЫЕ, СООТНЕСТИ С МОДУЛЯМИ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формулировании собственных целей воспитания в соответствии с уровнями образования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ПЕРЕОСМЫСЛЕНЫ </a:t>
            </a: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методические рекомендации, а бездумно перенесены в свои рабочие программы</a:t>
            </a:r>
            <a:endParaRPr lang="ru-RU" sz="2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C:\Users\Admin\Desktop\Новый логотип ЕДУ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2294" y="219392"/>
            <a:ext cx="1524254" cy="1536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181301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320039"/>
            <a:ext cx="9652000" cy="145651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chemeClr val="accent1"/>
                </a:solidFill>
              </a:rPr>
              <a:t>Основа </a:t>
            </a:r>
            <a:r>
              <a:rPr lang="ru-RU" dirty="0" err="1" smtClean="0">
                <a:solidFill>
                  <a:schemeClr val="accent1"/>
                </a:solidFill>
              </a:rPr>
              <a:t>Целеполагания</a:t>
            </a:r>
            <a:r>
              <a:rPr lang="ru-RU" dirty="0" smtClean="0">
                <a:solidFill>
                  <a:schemeClr val="accent1"/>
                </a:solidFill>
              </a:rPr>
              <a:t> воспитания – компоненты личностного развития/ личностных результатов    </a:t>
            </a:r>
            <a:endParaRPr lang="ru-RU" dirty="0">
              <a:solidFill>
                <a:schemeClr val="accent1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56755" y="1828801"/>
          <a:ext cx="10476412" cy="48509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62808"/>
                <a:gridCol w="3321467"/>
                <a:gridCol w="3492137"/>
              </a:tblGrid>
              <a:tr h="359735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Когнитивный 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Ценностный 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err="1" smtClean="0"/>
                        <a:t>Деятельностный</a:t>
                      </a:r>
                      <a:r>
                        <a:rPr lang="ru-RU" sz="1800" dirty="0" smtClean="0"/>
                        <a:t>  </a:t>
                      </a:r>
                      <a:endParaRPr lang="ru-RU" sz="1800" dirty="0"/>
                    </a:p>
                  </a:txBody>
                  <a:tcPr/>
                </a:tc>
              </a:tr>
              <a:tr h="1392030"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Я ЗНАЮ: </a:t>
                      </a:r>
                      <a:r>
                        <a:rPr kumimoji="0" lang="ru-RU" sz="180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усвоение  знаний основных норм, которые общество выработало на основе этих ценностей 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МНЕ ЦЕННО</a:t>
                      </a:r>
                      <a:r>
                        <a:rPr kumimoji="0" lang="ru-RU" sz="1800" b="1" i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И ВАЖНО</a:t>
                      </a:r>
                      <a:r>
                        <a:rPr kumimoji="0" lang="ru-RU" sz="1800" b="1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  <a:r>
                        <a:rPr kumimoji="0" lang="ru-RU" sz="180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развитие  позитивных и социально значимых отношений к этим общественным ценностям </a:t>
                      </a:r>
                      <a:endParaRPr lang="ru-RU" sz="18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Я УМЕЮ И ДЕЛАЮ</a:t>
                      </a:r>
                      <a:r>
                        <a:rPr lang="ru-RU" sz="1800" dirty="0" smtClean="0"/>
                        <a:t>: приобретение опыта </a:t>
                      </a:r>
                      <a:r>
                        <a:rPr kumimoji="0" lang="ru-RU" sz="180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осуществления социально значимых дел</a:t>
                      </a:r>
                      <a:endParaRPr lang="ru-RU" sz="1800" dirty="0"/>
                    </a:p>
                  </a:txBody>
                  <a:tcPr/>
                </a:tc>
              </a:tr>
              <a:tr h="1653035"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Результат НОО:</a:t>
                      </a:r>
                      <a:r>
                        <a:rPr lang="ru-RU" sz="1800" b="1" baseline="0" dirty="0" smtClean="0"/>
                        <a:t> </a:t>
                      </a:r>
                      <a:r>
                        <a:rPr lang="ru-RU" sz="1800" b="1" i="1" dirty="0" smtClean="0">
                          <a:solidFill>
                            <a:srgbClr val="FF0000"/>
                          </a:solidFill>
                        </a:rPr>
                        <a:t>приобретение</a:t>
                      </a:r>
                      <a:r>
                        <a:rPr lang="ru-RU" sz="1800" b="1" i="1" baseline="0" dirty="0" smtClean="0">
                          <a:solidFill>
                            <a:srgbClr val="FF0000"/>
                          </a:solidFill>
                        </a:rPr>
                        <a:t> знаний </a:t>
                      </a:r>
                      <a:r>
                        <a:rPr lang="ru-RU" sz="1800" b="1" i="0" dirty="0" smtClean="0">
                          <a:solidFill>
                            <a:schemeClr val="tx1"/>
                          </a:solidFill>
                          <a:latin typeface="Trebuchet MS" pitchFamily="34" charset="0"/>
                          <a:cs typeface="Traditional Arabic" pitchFamily="18" charset="-78"/>
                        </a:rPr>
                        <a:t>об общественных нормах,</a:t>
                      </a:r>
                      <a:r>
                        <a:rPr lang="ru-RU" sz="1800" b="1" i="0" baseline="0" dirty="0" smtClean="0">
                          <a:solidFill>
                            <a:schemeClr val="tx1"/>
                          </a:solidFill>
                          <a:latin typeface="Trebuchet MS" pitchFamily="34" charset="0"/>
                          <a:cs typeface="Traditional Arabic" pitchFamily="18" charset="-78"/>
                        </a:rPr>
                        <a:t> </a:t>
                      </a:r>
                      <a:r>
                        <a:rPr lang="ru-RU" sz="1800" b="1" i="0" dirty="0" smtClean="0">
                          <a:solidFill>
                            <a:schemeClr val="tx1"/>
                          </a:solidFill>
                          <a:latin typeface="Trebuchet MS" pitchFamily="34" charset="0"/>
                          <a:cs typeface="Traditional Arabic" pitchFamily="18" charset="-78"/>
                        </a:rPr>
                        <a:t>об устройстве общества, о социально одобряемых и неодобряемых формах поведения в обществе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Результат ООО: </a:t>
                      </a:r>
                      <a:r>
                        <a:rPr lang="ru-RU" sz="1800" b="1" i="1" dirty="0" smtClean="0">
                          <a:solidFill>
                            <a:srgbClr val="FF0000"/>
                          </a:solidFill>
                          <a:latin typeface="Trebuchet MS" pitchFamily="34" charset="0"/>
                        </a:rPr>
                        <a:t>получение школьником опыта переживания и  позитивного отношения</a:t>
                      </a:r>
                      <a:r>
                        <a:rPr lang="ru-RU" sz="1800" dirty="0" smtClean="0">
                          <a:solidFill>
                            <a:srgbClr val="FF0000"/>
                          </a:solidFill>
                          <a:latin typeface="Trebuchet MS" pitchFamily="34" charset="0"/>
                        </a:rPr>
                        <a:t> </a:t>
                      </a:r>
                      <a:r>
                        <a:rPr lang="ru-RU" sz="1800" dirty="0" smtClean="0">
                          <a:latin typeface="Trebuchet MS" pitchFamily="34" charset="0"/>
                        </a:rPr>
                        <a:t>к базовым ценностям общества </a:t>
                      </a:r>
                      <a:endParaRPr lang="ru-RU" sz="1800" b="1" dirty="0">
                        <a:latin typeface="Trebuchet MS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Результат СОО :</a:t>
                      </a:r>
                      <a:r>
                        <a:rPr lang="ru-RU" sz="1800" i="1" dirty="0" smtClean="0">
                          <a:solidFill>
                            <a:srgbClr val="FF0000"/>
                          </a:solidFill>
                          <a:latin typeface="Trebuchet MS" pitchFamily="34" charset="0"/>
                        </a:rPr>
                        <a:t>получение школьником опыта самостоятельного общественного действия</a:t>
                      </a:r>
                      <a:endParaRPr lang="ru-RU" sz="1800" b="1" i="1" dirty="0">
                        <a:solidFill>
                          <a:srgbClr val="FF0000"/>
                        </a:solidFill>
                        <a:latin typeface="Trebuchet MS" pitchFamily="34" charset="0"/>
                      </a:endParaRPr>
                    </a:p>
                  </a:txBody>
                  <a:tcPr/>
                </a:tc>
              </a:tr>
              <a:tr h="1284765"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Взаимодействие с</a:t>
                      </a:r>
                      <a:r>
                        <a:rPr lang="ru-RU" sz="1800" b="1" baseline="0" dirty="0" smtClean="0"/>
                        <a:t> педагогом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Взаимодействие в коллективе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b="1" i="0" dirty="0" smtClean="0">
                          <a:latin typeface="Trebuchet MS" pitchFamily="34" charset="0"/>
                        </a:rPr>
                        <a:t>Взаимодействие с </a:t>
                      </a:r>
                    </a:p>
                    <a:p>
                      <a:pPr algn="r"/>
                      <a:r>
                        <a:rPr lang="ru-RU" sz="1800" b="1" i="0" dirty="0" smtClean="0">
                          <a:latin typeface="Trebuchet MS" pitchFamily="34" charset="0"/>
                        </a:rPr>
                        <a:t>социальными субъектами</a:t>
                      </a:r>
                    </a:p>
                    <a:p>
                      <a:endParaRPr lang="ru-RU" sz="18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Picture 2" descr="C:\Users\Admin\Desktop\Новый логотип ЕДУ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2294" y="219392"/>
            <a:ext cx="1524254" cy="1536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896320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Осознаем цели воспитания через ответы на вопросы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ru-RU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en-US" sz="20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ади</a:t>
            </a:r>
            <a:r>
              <a:rPr lang="en-US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чего</a:t>
            </a:r>
            <a:r>
              <a:rPr lang="en-US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US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самом</a:t>
            </a:r>
            <a:r>
              <a:rPr lang="en-US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деле</a:t>
            </a:r>
            <a:r>
              <a:rPr lang="en-US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</a:t>
            </a:r>
            <a:r>
              <a:rPr lang="en-US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работаем</a:t>
            </a:r>
            <a:r>
              <a:rPr lang="en-US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 </a:t>
            </a:r>
            <a:r>
              <a:rPr lang="en-US" sz="20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детьми</a:t>
            </a: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en-US" sz="20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ади</a:t>
            </a:r>
            <a:r>
              <a:rPr lang="en-US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чего</a:t>
            </a:r>
            <a:r>
              <a:rPr lang="en-US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</a:t>
            </a:r>
            <a:r>
              <a:rPr lang="en-US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проводим</a:t>
            </a:r>
            <a:r>
              <a:rPr lang="en-US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уроки</a:t>
            </a: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беседы</a:t>
            </a:r>
            <a:r>
              <a:rPr lang="en-US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или</a:t>
            </a:r>
            <a:r>
              <a:rPr lang="en-US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классные</a:t>
            </a:r>
            <a:r>
              <a:rPr lang="en-US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часы</a:t>
            </a: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en-US" sz="20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ади</a:t>
            </a:r>
            <a:r>
              <a:rPr lang="en-US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чего</a:t>
            </a:r>
            <a:r>
              <a:rPr lang="en-US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</a:t>
            </a:r>
            <a:r>
              <a:rPr lang="en-US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берем</a:t>
            </a:r>
            <a:r>
              <a:rPr lang="en-US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руководство</a:t>
            </a:r>
            <a:r>
              <a:rPr lang="en-US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кружком</a:t>
            </a:r>
            <a:r>
              <a:rPr lang="en-US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или</a:t>
            </a:r>
            <a:r>
              <a:rPr lang="en-US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факультативом</a:t>
            </a: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en-US" sz="20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ади</a:t>
            </a:r>
            <a:r>
              <a:rPr lang="en-US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чего</a:t>
            </a:r>
            <a:r>
              <a:rPr lang="en-US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</a:t>
            </a:r>
            <a:r>
              <a:rPr lang="en-US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ведем</a:t>
            </a:r>
            <a:r>
              <a:rPr lang="en-US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своих</a:t>
            </a:r>
            <a:r>
              <a:rPr lang="en-US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ребят</a:t>
            </a:r>
            <a:r>
              <a:rPr lang="en-US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en-US" sz="20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поход</a:t>
            </a:r>
            <a:r>
              <a:rPr lang="en-US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или</a:t>
            </a:r>
            <a:r>
              <a:rPr lang="en-US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готовим</a:t>
            </a:r>
            <a:r>
              <a:rPr lang="en-US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вместе</a:t>
            </a:r>
            <a:r>
              <a:rPr lang="en-US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 </a:t>
            </a:r>
            <a:r>
              <a:rPr lang="en-US" sz="20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ними</a:t>
            </a:r>
            <a:r>
              <a:rPr lang="en-US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праздник</a:t>
            </a:r>
            <a:r>
              <a:rPr lang="en-US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ru-RU" sz="20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Зачем нам отправляться в путешествия и исследовать </a:t>
            </a:r>
            <a:r>
              <a:rPr lang="ru-RU" sz="20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социокультурное</a:t>
            </a: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пространство школы, поселка, края, страны, организовывать праздники, конкурсы, реализовывать проекты, клубы в начальных классах? </a:t>
            </a:r>
          </a:p>
          <a:p>
            <a:pPr>
              <a:buFont typeface="Arial" panose="020B0604020202020204" pitchFamily="34" charset="0"/>
              <a:buChar char="•"/>
            </a:pPr>
            <a:endParaRPr lang="ru-RU" sz="2000" b="1" dirty="0" smtClean="0"/>
          </a:p>
          <a:p>
            <a:pPr algn="ctr">
              <a:buNone/>
            </a:pPr>
            <a:r>
              <a:rPr lang="ru-RU" sz="2000" b="1" dirty="0" smtClean="0">
                <a:solidFill>
                  <a:srgbClr val="FF0000"/>
                </a:solidFill>
              </a:rPr>
              <a:t>Чтобы ребята научились:</a:t>
            </a:r>
          </a:p>
          <a:p>
            <a:pPr>
              <a:buNone/>
            </a:pPr>
            <a:r>
              <a:rPr lang="ru-RU" sz="2000" b="1" dirty="0" smtClean="0">
                <a:solidFill>
                  <a:srgbClr val="00B0F0"/>
                </a:solidFill>
              </a:rPr>
              <a:t>Дружить, слышать, слушать и уважать друг друга, быть лидером и уметь выполнять общие решения, уметь планировать совместные действия и выполнять их, подводить итоги…?????  </a:t>
            </a:r>
            <a:endParaRPr lang="ru-RU" sz="2000" b="1" dirty="0">
              <a:solidFill>
                <a:srgbClr val="00B0F0"/>
              </a:solidFill>
            </a:endParaRPr>
          </a:p>
        </p:txBody>
      </p:sp>
      <p:pic>
        <p:nvPicPr>
          <p:cNvPr id="5" name="Picture 2" descr="C:\Users\Admin\Desktop\Новый логотип ЕДУ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2294" y="219392"/>
            <a:ext cx="1524254" cy="1536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937654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56754"/>
            <a:ext cx="9652000" cy="862149"/>
          </a:xfrm>
        </p:spPr>
        <p:txBody>
          <a:bodyPr/>
          <a:lstStyle/>
          <a:p>
            <a:r>
              <a:rPr lang="ru-RU" dirty="0" smtClean="0"/>
              <a:t>Проводим сравнительный анализ 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56755" y="1288869"/>
          <a:ext cx="11469188" cy="5045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96497"/>
                <a:gridCol w="8472691"/>
              </a:tblGrid>
              <a:tr h="349055">
                <a:tc>
                  <a:txBody>
                    <a:bodyPr/>
                    <a:lstStyle/>
                    <a:p>
                      <a:r>
                        <a:rPr lang="ru-RU" dirty="0" smtClean="0"/>
                        <a:t>Свои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dirty="0" smtClean="0"/>
                        <a:t>ответы 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Личностный</a:t>
                      </a:r>
                      <a:r>
                        <a:rPr lang="ru-RU" baseline="0" dirty="0" smtClean="0"/>
                        <a:t> результат примерной программы воспитания</a:t>
                      </a:r>
                      <a:endParaRPr lang="ru-RU" dirty="0"/>
                    </a:p>
                  </a:txBody>
                  <a:tcPr/>
                </a:tc>
              </a:tr>
              <a:tr h="468014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/>
                        <a:t>Дружить,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/>
                        <a:t>слышать, слушать других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rgbClr val="FF0000"/>
                          </a:solidFill>
                        </a:rPr>
                        <a:t>уважать</a:t>
                      </a:r>
                      <a:r>
                        <a:rPr lang="ru-RU" sz="1800" b="1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</a:rPr>
                        <a:t>родителей</a:t>
                      </a:r>
                      <a:r>
                        <a:rPr lang="ru-RU" sz="1800" b="1" dirty="0" smtClean="0"/>
                        <a:t>, 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</a:rPr>
                        <a:t>одноклассников,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rgbClr val="FF0000"/>
                          </a:solidFill>
                        </a:rPr>
                        <a:t>быть лидером,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/>
                        <a:t> 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</a:rPr>
                        <a:t>уметь выполнять общие решения</a:t>
                      </a:r>
                      <a:r>
                        <a:rPr lang="ru-RU" sz="1800" b="1" dirty="0" smtClean="0"/>
                        <a:t>,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/>
                        <a:t>уметь планировать 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</a:rPr>
                        <a:t>совместные действия и выполнять их, подводить итоги,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rgbClr val="FF0000"/>
                          </a:solidFill>
                        </a:rPr>
                        <a:t>Беречь</a:t>
                      </a:r>
                      <a:r>
                        <a:rPr lang="ru-RU" sz="1800" b="1" baseline="0" dirty="0" smtClean="0">
                          <a:solidFill>
                            <a:srgbClr val="FF0000"/>
                          </a:solidFill>
                        </a:rPr>
                        <a:t> школу, природу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1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kumimoji="0" lang="ru-RU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 быть любящим, послушным и отзывчивым сыном (дочерью), братом (сестрой), внуком (внучкой); </a:t>
                      </a:r>
                      <a:r>
                        <a:rPr kumimoji="0" lang="ru-RU" sz="1400" b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уважать старших </a:t>
                      </a:r>
                      <a:r>
                        <a:rPr kumimoji="0" lang="ru-RU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 заботиться о младших членах семьи; выполнять посильную для ребёнка домашнюю работу, помогая старшим;</a:t>
                      </a:r>
                    </a:p>
                    <a:p>
                      <a:pPr latinLnBrk="1"/>
                      <a:r>
                        <a:rPr kumimoji="0" lang="ru-RU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 быть т</a:t>
                      </a:r>
                      <a:r>
                        <a:rPr kumimoji="0" lang="ru-RU" sz="1400" b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рудолюбивым</a:t>
                      </a:r>
                      <a:r>
                        <a:rPr kumimoji="0" lang="ru-RU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следуя принципу «делу — время, потехе — час» как в учебных занятиях, так и в домашних делах, </a:t>
                      </a:r>
                      <a:r>
                        <a:rPr kumimoji="0" lang="ru-RU" sz="1400" b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доводить начатое дело до конца</a:t>
                      </a:r>
                      <a:r>
                        <a:rPr kumimoji="0" lang="ru-RU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;</a:t>
                      </a:r>
                    </a:p>
                    <a:p>
                      <a:pPr latinLnBrk="1"/>
                      <a:r>
                        <a:rPr kumimoji="0" lang="ru-RU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 знать и любить свою Родину – свой родной дом, двор, улицу, город, село, свою страну; </a:t>
                      </a:r>
                    </a:p>
                    <a:p>
                      <a:pPr latinLnBrk="1"/>
                      <a:r>
                        <a:rPr kumimoji="0" lang="ru-RU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 </a:t>
                      </a:r>
                      <a:r>
                        <a:rPr kumimoji="0" lang="ru-RU" sz="1400" b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беречь и охранять природу </a:t>
                      </a:r>
                      <a:r>
                        <a:rPr kumimoji="0" lang="ru-RU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(ухаживать за комнатными растениями в классе или дома, заботиться о своих домашних питомцах и, по возможности, о бездомных животных в своем дворе; подкармливать птиц в морозные зимы; не засорять бытовым мусором улицы, леса, водоёмы)</a:t>
                      </a:r>
                    </a:p>
                    <a:p>
                      <a:pPr latinLnBrk="1"/>
                      <a:r>
                        <a:rPr kumimoji="0" lang="ru-RU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 проявлять миролюбие — не затевать конфликтов и стремиться решать спорные вопросы, не прибегая к силе; </a:t>
                      </a:r>
                    </a:p>
                    <a:p>
                      <a:pPr latinLnBrk="1"/>
                      <a:r>
                        <a:rPr kumimoji="0" lang="ru-RU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 стремиться узнавать что-то новое, проявлять любознательность, ценить знания;</a:t>
                      </a:r>
                    </a:p>
                    <a:p>
                      <a:pPr latinLnBrk="1"/>
                      <a:r>
                        <a:rPr kumimoji="0" lang="ru-RU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 быть вежливым и опрятным, скромным и приветливым;</a:t>
                      </a:r>
                    </a:p>
                    <a:p>
                      <a:pPr latinLnBrk="1"/>
                      <a:r>
                        <a:rPr kumimoji="0" lang="ru-RU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 соблюдать правила личной гигиены, режим дня, вести здоровый образ жизни; </a:t>
                      </a:r>
                    </a:p>
                    <a:p>
                      <a:pPr latinLnBrk="1"/>
                      <a:r>
                        <a:rPr kumimoji="0" lang="ru-RU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 уметь сопереживать, проявлять сострадание к попавшим в беду; стремиться устанавливать хорошие отношения с другими людьми; уметь прощать обиды, защищать слабых, по мере возможности помогать нуждающимся в этом  людям; уважительно относиться к людям иной национальной или религиозной принадлежности, иного имущественного положения, людям с ограниченными возможностями здоровья;</a:t>
                      </a:r>
                    </a:p>
                    <a:p>
                      <a:pPr latinLnBrk="1"/>
                      <a:r>
                        <a:rPr kumimoji="0" lang="ru-RU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 быть уверенным в себе, открытым и общительным, не стесняться быть в чём-то непохожим на других ребят; уметь ставить перед собой цели и </a:t>
                      </a:r>
                      <a:r>
                        <a:rPr kumimoji="0" lang="ru-RU" sz="1400" b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проявлять инициативу</a:t>
                      </a:r>
                      <a:r>
                        <a:rPr kumimoji="0" lang="ru-RU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ru-RU" sz="1400" b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отстаивать своё мнение и действовать самостоятельно, без помощи старших.  </a:t>
                      </a: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Picture 2" descr="C:\Users\Admin\Desktop\Новый логотип ЕДУ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2294" y="219392"/>
            <a:ext cx="1524254" cy="1536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216199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1260" y="320040"/>
            <a:ext cx="10332720" cy="96012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chemeClr val="accent5"/>
                </a:solidFill>
              </a:rPr>
              <a:t>Единство целей воспитания обеспечивает позитивную динамику развития личности </a:t>
            </a:r>
            <a:endParaRPr lang="ru-RU" dirty="0">
              <a:solidFill>
                <a:schemeClr val="accent5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74320" y="1609725"/>
          <a:ext cx="10528662" cy="50404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9554"/>
                <a:gridCol w="3509554"/>
                <a:gridCol w="3509554"/>
              </a:tblGrid>
              <a:tr h="351529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Цель НОО 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Цель ООО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Цель СОО </a:t>
                      </a:r>
                      <a:endParaRPr lang="ru-RU" sz="1800" dirty="0"/>
                    </a:p>
                  </a:txBody>
                  <a:tcPr/>
                </a:tc>
              </a:tr>
              <a:tr h="4674677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Создание комплекса педагогических /благоприятных/эффективных</a:t>
                      </a:r>
                      <a:r>
                        <a:rPr lang="ru-RU" sz="1800" baseline="0" dirty="0" smtClean="0"/>
                        <a:t> </a:t>
                      </a:r>
                      <a:r>
                        <a:rPr lang="ru-RU" sz="1800" dirty="0" smtClean="0"/>
                        <a:t>условий</a:t>
                      </a:r>
                      <a:r>
                        <a:rPr lang="ru-RU" sz="1800" baseline="0" dirty="0" smtClean="0"/>
                        <a:t> для </a:t>
                      </a:r>
                      <a:r>
                        <a:rPr lang="ru-RU" sz="1800" i="1" baseline="0" dirty="0" smtClean="0">
                          <a:solidFill>
                            <a:srgbClr val="FF0000"/>
                          </a:solidFill>
                        </a:rPr>
                        <a:t>усвоения младшими школьниками  </a:t>
                      </a:r>
                      <a:r>
                        <a:rPr lang="ru-RU" sz="1800" baseline="0" dirty="0" smtClean="0"/>
                        <a:t>базовых школьных норм и традиций, бережного отношения к природе, школьному имуществу, родителям, одноклассникам через … систему ключевых общешкольных /классных событий, взаимодействие с родителями, образовательные путешествия по малой родине …..  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Создание комплекса педагогических /благоприятных/эффективных</a:t>
                      </a:r>
                      <a:r>
                        <a:rPr lang="ru-RU" sz="1800" baseline="0" dirty="0" smtClean="0"/>
                        <a:t> </a:t>
                      </a:r>
                      <a:r>
                        <a:rPr lang="ru-RU" sz="1800" dirty="0" smtClean="0"/>
                        <a:t>условий</a:t>
                      </a:r>
                      <a:r>
                        <a:rPr lang="ru-RU" sz="1800" baseline="0" dirty="0" smtClean="0"/>
                        <a:t> </a:t>
                      </a:r>
                      <a:r>
                        <a:rPr lang="ru-RU" sz="1800" i="1" baseline="0" dirty="0" smtClean="0"/>
                        <a:t>для </a:t>
                      </a:r>
                      <a:r>
                        <a:rPr lang="ru-RU" sz="1800" i="1" baseline="0" dirty="0" smtClean="0">
                          <a:solidFill>
                            <a:srgbClr val="FF0000"/>
                          </a:solidFill>
                        </a:rPr>
                        <a:t>укрепления </a:t>
                      </a:r>
                      <a:r>
                        <a:rPr kumimoji="0" lang="en-US" sz="1800" i="1" kern="1200" dirty="0" err="1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социально</a:t>
                      </a:r>
                      <a:r>
                        <a:rPr kumimoji="0" lang="ru-RU" sz="1800" i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r>
                        <a:rPr kumimoji="0" lang="en-US" sz="1800" i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800" i="1" kern="1200" dirty="0" err="1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значимых</a:t>
                      </a:r>
                      <a:r>
                        <a:rPr kumimoji="0" lang="en-US" sz="1800" i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800" i="1" kern="1200" dirty="0" err="1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отношений</a:t>
                      </a:r>
                      <a:r>
                        <a:rPr kumimoji="0" lang="en-US" sz="1800" i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</a:t>
                      </a:r>
                      <a:r>
                        <a:rPr kumimoji="0" lang="ru-RU" sz="1800" i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подростковых коллективах и </a:t>
                      </a:r>
                      <a:r>
                        <a:rPr kumimoji="0" lang="ru-RU" sz="1800" i="1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ценностного отношения</a:t>
                      </a:r>
                      <a:r>
                        <a:rPr kumimoji="0" lang="ru-RU" sz="1800" i="0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i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 своей личности, интересам и способностям, отношениям с одноклассниками, семьей, социумом, уважения к истории малой родины и Отечества, природе через проектную, волонтерскую </a:t>
                      </a:r>
                      <a:r>
                        <a:rPr kumimoji="0" lang="ru-RU" sz="1800" i="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д-ть</a:t>
                      </a:r>
                      <a:r>
                        <a:rPr kumimoji="0" lang="ru-RU" sz="1800" i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ученическое самоуправление ….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Создание комплекса педагогических /благоприятных/эффективных</a:t>
                      </a:r>
                      <a:r>
                        <a:rPr lang="ru-RU" sz="1800" baseline="0" dirty="0" smtClean="0"/>
                        <a:t> </a:t>
                      </a:r>
                      <a:r>
                        <a:rPr lang="ru-RU" sz="1800" dirty="0" smtClean="0"/>
                        <a:t>условий</a:t>
                      </a:r>
                      <a:r>
                        <a:rPr lang="ru-RU" sz="1800" baseline="0" dirty="0" smtClean="0"/>
                        <a:t> </a:t>
                      </a:r>
                      <a:r>
                        <a:rPr lang="ru-RU" sz="1800" i="1" baseline="0" dirty="0" smtClean="0"/>
                        <a:t>для </a:t>
                      </a:r>
                      <a:r>
                        <a:rPr kumimoji="0" lang="en-US" sz="1800" i="1" kern="1200" dirty="0" err="1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приобретения</a:t>
                      </a:r>
                      <a:r>
                        <a:rPr kumimoji="0" lang="en-US" sz="1800" i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800" i="1" kern="1200" dirty="0" err="1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школьниками</a:t>
                      </a:r>
                      <a:r>
                        <a:rPr kumimoji="0" lang="en-US" sz="1800" i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800" i="1" kern="1200" dirty="0" err="1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опыта</a:t>
                      </a:r>
                      <a:r>
                        <a:rPr kumimoji="0" lang="ru-RU" sz="1800" i="1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 реализации </a:t>
                      </a:r>
                      <a:r>
                        <a:rPr kumimoji="0" lang="en-US" sz="1800" i="1" kern="1200" dirty="0" err="1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социально</a:t>
                      </a:r>
                      <a:r>
                        <a:rPr kumimoji="0" lang="en-US" sz="1800" i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800" i="1" kern="1200" dirty="0" err="1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значимых</a:t>
                      </a:r>
                      <a:r>
                        <a:rPr kumimoji="0" lang="en-US" sz="1800" i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i="1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800" i="1" kern="1200" dirty="0" err="1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дел</a:t>
                      </a:r>
                      <a:r>
                        <a:rPr kumimoji="0" lang="ru-RU" sz="1800" i="1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  <a:r>
                        <a:rPr kumimoji="0" lang="ru-RU" sz="1800" i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i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участия в гражданских инициативах, </a:t>
                      </a:r>
                      <a:r>
                        <a:rPr kumimoji="0" lang="en-US" sz="1800" i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жизненно</a:t>
                      </a:r>
                      <a:r>
                        <a:rPr kumimoji="0" lang="ru-RU" sz="180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го/ личностного </a:t>
                      </a:r>
                      <a:r>
                        <a:rPr kumimoji="0" lang="ru-RU" sz="1800" i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и профессионального</a:t>
                      </a:r>
                      <a:r>
                        <a:rPr kumimoji="0" lang="en-US" sz="180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800" i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самоопределени</a:t>
                      </a:r>
                      <a:r>
                        <a:rPr kumimoji="0" lang="ru-RU" sz="180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я </a:t>
                      </a:r>
                      <a:r>
                        <a:rPr kumimoji="0" lang="ru-RU" sz="1800" i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через участие в волонтерском движении, профессиональных  практиках  и пробах, социальных проектах ….. </a:t>
                      </a:r>
                      <a:endParaRPr lang="ru-RU" sz="18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Picture 2" descr="C:\Users\Admin\Desktop\Новый логотип ЕДУ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2294" y="219392"/>
            <a:ext cx="1524254" cy="1536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234049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320040"/>
            <a:ext cx="1008888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мы поймем, что сформулировали цель воспитания?              </a:t>
            </a:r>
            <a:b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Критерии</a:t>
            </a:r>
            <a:endParaRPr lang="ru-RU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53440" y="2006865"/>
            <a:ext cx="10027920" cy="3579849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Определяет результат деятельности или намечает направление движения?</a:t>
            </a:r>
          </a:p>
          <a:p>
            <a:pPr marL="514350" indent="-514350">
              <a:buAutoNum type="arabicPeriod"/>
            </a:pP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Воспитательная деятельность направлена на изменения в ребенке, а не на направленность (экологическая, спортивная).</a:t>
            </a:r>
          </a:p>
          <a:p>
            <a:pPr marL="514350" indent="-514350">
              <a:buAutoNum type="arabicPeriod"/>
            </a:pP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Учитывается ли особенности развития ребенка?</a:t>
            </a:r>
          </a:p>
          <a:p>
            <a:pPr marL="514350" indent="-514350">
              <a:buAutoNum type="arabicPeriod"/>
            </a:pP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Предполагается ли в постановке цели временной промежуток и средства для ее достижения? </a:t>
            </a:r>
          </a:p>
          <a:p>
            <a:pPr marL="514350" indent="-514350">
              <a:buAutoNum type="arabicPeriod"/>
            </a:pPr>
            <a:endParaRPr lang="ru-RU" sz="20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C:\Users\Admin\Desktop\Новый логотип ЕДУ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2294" y="219392"/>
            <a:ext cx="1524254" cy="1536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497558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95944"/>
            <a:ext cx="9652000" cy="679268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chemeClr val="tx2"/>
                </a:solidFill>
              </a:rPr>
              <a:t>Кейсы: Примеры  целей  </a:t>
            </a:r>
            <a:endParaRPr lang="ru-RU" dirty="0">
              <a:solidFill>
                <a:schemeClr val="tx2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48841211"/>
              </p:ext>
            </p:extLst>
          </p:nvPr>
        </p:nvGraphicFramePr>
        <p:xfrm>
          <a:off x="212267" y="1038225"/>
          <a:ext cx="11560632" cy="558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14954"/>
                <a:gridCol w="6245678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Системный подход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Формальный</a:t>
                      </a:r>
                      <a:r>
                        <a:rPr lang="ru-RU" baseline="0" dirty="0" smtClean="0"/>
                        <a:t> подход 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1" i="1" dirty="0" smtClean="0"/>
                        <a:t>Цель воспитания в основном общем образовании:</a:t>
                      </a:r>
                    </a:p>
                    <a:p>
                      <a:r>
                        <a:rPr lang="ru-RU" sz="1600" b="1" dirty="0" smtClean="0"/>
                        <a:t>Создание условий для успешной </a:t>
                      </a:r>
                      <a:r>
                        <a:rPr lang="ru-RU" sz="1600" b="1" dirty="0" err="1" smtClean="0"/>
                        <a:t>ресоциализации</a:t>
                      </a:r>
                      <a:r>
                        <a:rPr lang="ru-RU" sz="1600" b="1" dirty="0" smtClean="0"/>
                        <a:t> воспитанников учебно-воспитательного учреждения закрытого типа в укреплении социально - значимых отношений в подростковом коллективе, ценностного отношения к своему здоровью, поведению, социальному окружению, уважения к истории Отечества на основе принципов индивидуализации, </a:t>
                      </a:r>
                      <a:r>
                        <a:rPr lang="ru-RU" sz="1600" b="1" dirty="0" err="1" smtClean="0"/>
                        <a:t>полипрофессионального</a:t>
                      </a:r>
                      <a:r>
                        <a:rPr lang="ru-RU" sz="1600" b="1" dirty="0" smtClean="0"/>
                        <a:t> образования.</a:t>
                      </a:r>
                    </a:p>
                    <a:p>
                      <a:endParaRPr lang="ru-RU" sz="1600" b="1" dirty="0" smtClean="0"/>
                    </a:p>
                    <a:p>
                      <a:r>
                        <a:rPr lang="ru-RU" sz="1600" b="1" i="1" dirty="0" smtClean="0"/>
                        <a:t>Цель воспитания</a:t>
                      </a:r>
                      <a:r>
                        <a:rPr lang="ru-RU" sz="1600" b="1" i="1" baseline="0" dirty="0" smtClean="0"/>
                        <a:t> в </a:t>
                      </a:r>
                      <a:r>
                        <a:rPr lang="ru-RU" sz="1600" b="1" i="1" dirty="0" smtClean="0"/>
                        <a:t>среднем общем образовании:</a:t>
                      </a:r>
                    </a:p>
                    <a:p>
                      <a:r>
                        <a:rPr lang="ru-RU" sz="1600" b="1" dirty="0" smtClean="0"/>
                        <a:t>Создание условий для успешной </a:t>
                      </a:r>
                      <a:r>
                        <a:rPr lang="ru-RU" sz="1600" b="1" dirty="0" err="1" smtClean="0"/>
                        <a:t>ресоциализации</a:t>
                      </a:r>
                      <a:r>
                        <a:rPr lang="ru-RU" sz="1600" b="1" dirty="0" smtClean="0"/>
                        <a:t> воспитанников учебно-воспитательного учреждения закрытого типа в приобретении старшеклассниками опыта реализации социально значимых  дел, гражданских инициатив, профессионального самоопределения на основе принципов индивидуализации, </a:t>
                      </a:r>
                      <a:r>
                        <a:rPr lang="ru-RU" sz="1600" b="1" dirty="0" err="1" smtClean="0"/>
                        <a:t>полипрофессионального</a:t>
                      </a:r>
                      <a:r>
                        <a:rPr lang="ru-RU" sz="1600" b="1" dirty="0" smtClean="0"/>
                        <a:t> образования.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2. В воспитании </a:t>
                      </a:r>
                      <a:r>
                        <a:rPr lang="ru-RU" sz="1200" b="1" dirty="0" smtClean="0"/>
                        <a:t>детей подросткового возраста (уровень основного общего образования) </a:t>
                      </a:r>
                      <a:r>
                        <a:rPr lang="ru-RU" sz="1200" dirty="0" smtClean="0"/>
                        <a:t>таким приоритетом является создание благоприятных условий для развития социально значимых отношений школьников, и, прежде всего, ценностных отношений:</a:t>
                      </a:r>
                    </a:p>
                    <a:p>
                      <a:r>
                        <a:rPr lang="ru-RU" sz="1200" dirty="0" smtClean="0"/>
                        <a:t>- к семье как главной опоре в жизни человека и источнику его счастья;</a:t>
                      </a:r>
                    </a:p>
                    <a:p>
                      <a:r>
                        <a:rPr lang="ru-RU" sz="1200" dirty="0" smtClean="0"/>
                        <a:t>- к труду как основному способу достижения жизненного благополучия человека, залогу его успешного профессионального самоопределения и ощущения уверенности в завтрашнем дне; </a:t>
                      </a:r>
                    </a:p>
                    <a:p>
                      <a:r>
                        <a:rPr lang="ru-RU" sz="1200" dirty="0" smtClean="0"/>
                        <a:t>- к своему отечеству, своей малой и большой Родине как месту, в котором человек вырос и познал первые радости и неудачи, которая завещана ему предками и которую нужно оберегать; </a:t>
                      </a:r>
                    </a:p>
                    <a:p>
                      <a:r>
                        <a:rPr lang="ru-RU" sz="1200" dirty="0" smtClean="0"/>
                        <a:t>- к природе как источнику жизни на Земле, основе самого ее существования, нуждающейся в защите и постоянном внимании со стороны человека; </a:t>
                      </a:r>
                    </a:p>
                    <a:p>
                      <a:r>
                        <a:rPr lang="ru-RU" sz="1200" dirty="0" smtClean="0"/>
                        <a:t>- к миру как главному принципу человеческого общежития, условию крепкой дружбы, налаживания отношений с коллегами по работе в будущем и создания благоприятного микроклимата в своей собственной семье;</a:t>
                      </a:r>
                    </a:p>
                    <a:p>
                      <a:r>
                        <a:rPr lang="ru-RU" sz="1200" dirty="0" smtClean="0"/>
                        <a:t>- к знаниям как интеллектуальному ресурсу, обеспечивающему будущее человека, как результату кропотливого, но увлекательного учебного труда; </a:t>
                      </a:r>
                    </a:p>
                    <a:p>
                      <a:r>
                        <a:rPr lang="ru-RU" sz="1200" dirty="0" smtClean="0"/>
                        <a:t>- к культуре как духовному богатству общества и важному условию ощущения человеком полноты проживаемой жизни, которое дают ему чтение, музыка, искусство, театр, творческое самовыражение;</a:t>
                      </a:r>
                    </a:p>
                    <a:p>
                      <a:r>
                        <a:rPr lang="ru-RU" sz="1200" dirty="0" smtClean="0"/>
                        <a:t>- к здоровью как залогу долгой и активной жизни человека, его хорошего настроения и оптимистичного взгляда на мир;</a:t>
                      </a:r>
                    </a:p>
                    <a:p>
                      <a:r>
                        <a:rPr lang="ru-RU" sz="1200" dirty="0" smtClean="0"/>
                        <a:t>- к окружающим людям как безусловной и абсолютной ценности, как равноправным социальным партнерам, с которыми необходимо выстраивать доброжелательные и </a:t>
                      </a:r>
                      <a:r>
                        <a:rPr lang="ru-RU" sz="1200" dirty="0" err="1" smtClean="0"/>
                        <a:t>взаимоподдерживающие</a:t>
                      </a:r>
                      <a:r>
                        <a:rPr lang="ru-RU" sz="1200" dirty="0" smtClean="0"/>
                        <a:t> отношения, дающие человеку радость общения и позволяющие избегать чувства одиночества;</a:t>
                      </a:r>
                    </a:p>
                    <a:p>
                      <a:r>
                        <a:rPr lang="ru-RU" sz="1200" dirty="0" smtClean="0"/>
                        <a:t>- к самим себе как хозяевам своей судьбы, самоопределяющимся и </a:t>
                      </a:r>
                      <a:r>
                        <a:rPr lang="ru-RU" sz="1200" dirty="0" err="1" smtClean="0"/>
                        <a:t>самореализующимся</a:t>
                      </a:r>
                      <a:r>
                        <a:rPr lang="ru-RU" sz="1200" dirty="0" smtClean="0"/>
                        <a:t> личностям, отвечающим за свое собственное будущее. </a:t>
                      </a: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Picture 2" descr="C:\Users\Admin\Desktop\Новый логотип ЕДУ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7746" y="0"/>
            <a:ext cx="1524254" cy="1536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966509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320040"/>
            <a:ext cx="9652000" cy="633549"/>
          </a:xfrm>
        </p:spPr>
        <p:txBody>
          <a:bodyPr/>
          <a:lstStyle/>
          <a:p>
            <a:r>
              <a:rPr lang="ru-RU" dirty="0" smtClean="0">
                <a:solidFill>
                  <a:schemeClr val="accent1"/>
                </a:solidFill>
              </a:rPr>
              <a:t>Кейс: пример задач воспитания</a:t>
            </a:r>
            <a:endParaRPr lang="ru-RU" dirty="0">
              <a:solidFill>
                <a:schemeClr val="accent1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95943" y="1149350"/>
          <a:ext cx="11338559" cy="5125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97030"/>
                <a:gridCol w="6141529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Системный подход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Формальный подход 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ru-RU" sz="1500" b="1" dirty="0" smtClean="0"/>
                        <a:t>1. Расширять возможности внеурочной деятельности через реализацию краткосрочных курсов, проектов социальной и гражданско-патриотической направленности, </a:t>
                      </a:r>
                      <a:r>
                        <a:rPr lang="ru-RU" sz="1500" b="1" dirty="0" err="1" smtClean="0"/>
                        <a:t>метапредметного</a:t>
                      </a:r>
                      <a:r>
                        <a:rPr lang="ru-RU" sz="1500" b="1" dirty="0" smtClean="0"/>
                        <a:t> лагеря, активных воспитательных практик.</a:t>
                      </a:r>
                    </a:p>
                    <a:p>
                      <a:pPr marL="0" indent="0">
                        <a:buNone/>
                      </a:pPr>
                      <a:r>
                        <a:rPr lang="ru-RU" sz="1500" b="1" dirty="0" smtClean="0"/>
                        <a:t>2. Поддерживать и развить школьные традиции, как среду формирования духовной ориентации подростков, основанные на принципах нравственных и поведенческих ценностей, вовлекая воспитанников в новые </a:t>
                      </a:r>
                      <a:r>
                        <a:rPr lang="ru-RU" sz="1500" b="1" dirty="0" err="1" smtClean="0"/>
                        <a:t>коммуникативно-деятельностные</a:t>
                      </a:r>
                      <a:r>
                        <a:rPr lang="ru-RU" sz="1500" b="1" dirty="0" smtClean="0"/>
                        <a:t> пробы и практики</a:t>
                      </a:r>
                    </a:p>
                    <a:p>
                      <a:pPr marL="0" indent="0">
                        <a:buNone/>
                      </a:pPr>
                      <a:r>
                        <a:rPr lang="ru-RU" sz="1500" b="1" dirty="0" smtClean="0"/>
                        <a:t>3. Расширять возможности профессионального самоопределения обучающихся через профессиональное обучение, пробы и практики, творческие мастерские дополнительного образования.</a:t>
                      </a:r>
                    </a:p>
                    <a:p>
                      <a:pPr marL="0" indent="0">
                        <a:buNone/>
                      </a:pPr>
                      <a:r>
                        <a:rPr lang="ru-RU" sz="1500" b="1" dirty="0" smtClean="0"/>
                        <a:t>4. Развивать систему школьного </a:t>
                      </a:r>
                      <a:r>
                        <a:rPr lang="ru-RU" sz="1500" b="1" dirty="0" err="1" smtClean="0"/>
                        <a:t>соуправления</a:t>
                      </a:r>
                      <a:r>
                        <a:rPr lang="ru-RU" sz="1500" b="1" dirty="0" smtClean="0"/>
                        <a:t>.</a:t>
                      </a:r>
                    </a:p>
                    <a:p>
                      <a:pPr marL="0" indent="0">
                        <a:buNone/>
                      </a:pPr>
                      <a:r>
                        <a:rPr lang="ru-RU" sz="1500" b="1" dirty="0" smtClean="0"/>
                        <a:t>5. Развивать открытое  образовательное пространство социального и сетевого партнерства  «Школа – родители – общественность – субъекты профилактики».</a:t>
                      </a:r>
                    </a:p>
                    <a:p>
                      <a:endParaRPr lang="ru-RU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514350" lvl="0" indent="-514350">
                        <a:buFont typeface="+mj-lt"/>
                        <a:buAutoNum type="arabicPeriod"/>
                      </a:pPr>
                      <a:r>
                        <a:rPr lang="ru-RU" sz="1200" b="1" dirty="0" smtClean="0"/>
                        <a:t>реализовывать воспитательные возможности общешкольных ключевых дел, поддерживать традиции их коллективного планирования, организации, проведения и анализа в школьном сообществе;</a:t>
                      </a:r>
                    </a:p>
                    <a:p>
                      <a:pPr marL="514350" lvl="0" indent="-514350">
                        <a:buFont typeface="+mj-lt"/>
                        <a:buAutoNum type="arabicPeriod"/>
                      </a:pPr>
                      <a:r>
                        <a:rPr lang="ru-RU" sz="1200" b="1" dirty="0" smtClean="0"/>
                        <a:t>реализовывать потенциал классного руководства в воспитании школьников, поддерживать активное участие классных сообществ в жизни школы;</a:t>
                      </a:r>
                    </a:p>
                    <a:p>
                      <a:pPr marL="514350" lvl="0" indent="-514350">
                        <a:buFont typeface="+mj-lt"/>
                        <a:buAutoNum type="arabicPeriod"/>
                      </a:pPr>
                      <a:r>
                        <a:rPr lang="ru-RU" sz="1200" b="1" dirty="0" smtClean="0"/>
                        <a:t>вовлекать школьников в кружки, секции, клубы, студии и иные объединения, работающие по школьным программам внеурочной деятельности, реализовывать их воспитательные возможности;</a:t>
                      </a:r>
                    </a:p>
                    <a:p>
                      <a:pPr marL="514350" lvl="0" indent="-514350">
                        <a:buFont typeface="+mj-lt"/>
                        <a:buAutoNum type="arabicPeriod"/>
                      </a:pPr>
                      <a:r>
                        <a:rPr lang="ru-RU" sz="1200" b="1" dirty="0" smtClean="0"/>
                        <a:t>использовать в воспитании детей возможности школьного урока, поддерживать использование на уроках интерактивных форм занятий с учащимися; </a:t>
                      </a:r>
                    </a:p>
                    <a:p>
                      <a:pPr marL="514350" lvl="0" indent="-514350">
                        <a:buFont typeface="+mj-lt"/>
                        <a:buAutoNum type="arabicPeriod"/>
                      </a:pPr>
                      <a:r>
                        <a:rPr lang="ru-RU" sz="1200" b="1" dirty="0" smtClean="0"/>
                        <a:t>инициировать и поддерживать ученическое самоуправление – как на уровне школы, так и на уровне классных сообществ; </a:t>
                      </a:r>
                    </a:p>
                    <a:p>
                      <a:pPr marL="514350" lvl="0" indent="-514350">
                        <a:buFont typeface="+mj-lt"/>
                        <a:buAutoNum type="arabicPeriod"/>
                      </a:pPr>
                      <a:r>
                        <a:rPr lang="ru-RU" sz="1200" b="1" dirty="0" smtClean="0"/>
                        <a:t>поддерживать деятельность функционирующих на базе школы детских общественных объединений и организаций;</a:t>
                      </a:r>
                    </a:p>
                    <a:p>
                      <a:pPr marL="514350" lvl="0" indent="-514350">
                        <a:buFont typeface="+mj-lt"/>
                        <a:buAutoNum type="arabicPeriod"/>
                      </a:pPr>
                      <a:r>
                        <a:rPr lang="ru-RU" sz="1200" b="1" dirty="0" smtClean="0"/>
                        <a:t>организовывать для школьников экскурсии, экспедиции, походы и реализовывать их воспитательный потенциал;</a:t>
                      </a:r>
                    </a:p>
                    <a:p>
                      <a:pPr marL="514350" lvl="0" indent="-514350">
                        <a:buFont typeface="+mj-lt"/>
                        <a:buAutoNum type="arabicPeriod"/>
                      </a:pPr>
                      <a:r>
                        <a:rPr lang="ru-RU" sz="1200" b="1" dirty="0" smtClean="0"/>
                        <a:t>организовывать </a:t>
                      </a:r>
                      <a:r>
                        <a:rPr lang="ru-RU" sz="1200" b="1" dirty="0" err="1" smtClean="0"/>
                        <a:t>профориентационную</a:t>
                      </a:r>
                      <a:r>
                        <a:rPr lang="ru-RU" sz="1200" b="1" dirty="0" smtClean="0"/>
                        <a:t> работу со школьниками;</a:t>
                      </a:r>
                    </a:p>
                    <a:p>
                      <a:pPr marL="514350" lvl="0" indent="-514350">
                        <a:buFont typeface="+mj-lt"/>
                        <a:buAutoNum type="arabicPeriod"/>
                      </a:pPr>
                      <a:r>
                        <a:rPr lang="ru-RU" sz="1200" b="1" dirty="0" smtClean="0"/>
                        <a:t>организовать работу школьных </a:t>
                      </a:r>
                      <a:r>
                        <a:rPr lang="ru-RU" sz="1200" b="1" dirty="0" err="1" smtClean="0"/>
                        <a:t>медиа</a:t>
                      </a:r>
                      <a:r>
                        <a:rPr lang="ru-RU" sz="1200" b="1" dirty="0" smtClean="0"/>
                        <a:t>, реализовывать их воспитательный потенциал; </a:t>
                      </a:r>
                    </a:p>
                    <a:p>
                      <a:pPr marL="514350" lvl="0" indent="-514350">
                        <a:buFont typeface="+mj-lt"/>
                        <a:buAutoNum type="arabicPeriod"/>
                      </a:pPr>
                      <a:r>
                        <a:rPr lang="ru-RU" sz="1200" b="1" dirty="0" smtClean="0"/>
                        <a:t>развивать предметно-эстетическую среду школы и реализовывать ее воспитательные возможности;</a:t>
                      </a:r>
                    </a:p>
                    <a:p>
                      <a:pPr marL="514350" lvl="0" indent="-514350">
                        <a:buFont typeface="+mj-lt"/>
                        <a:buAutoNum type="arabicPeriod"/>
                      </a:pPr>
                      <a:r>
                        <a:rPr lang="ru-RU" sz="1200" b="1" dirty="0" smtClean="0"/>
                        <a:t>организовать работу с семьями школьников, их родителями или законными представителями, направленную на совместное решение проблем личностного развития детей.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Picture 2" descr="C:\Users\Admin\Desktop\Новый логотип ЕДУ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2294" y="219392"/>
            <a:ext cx="1524254" cy="1536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873084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4929" y="320040"/>
            <a:ext cx="10016671" cy="602524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accent1"/>
                </a:solidFill>
              </a:rPr>
              <a:t>Затруднения при написании раздела 3 </a:t>
            </a:r>
            <a:endParaRPr lang="ru-RU" sz="2800" dirty="0">
              <a:solidFill>
                <a:schemeClr val="tx2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2879" y="1012371"/>
            <a:ext cx="10829110" cy="5459693"/>
          </a:xfrm>
        </p:spPr>
        <p:txBody>
          <a:bodyPr>
            <a:normAutofit fontScale="25000" lnSpcReduction="20000"/>
          </a:bodyPr>
          <a:lstStyle/>
          <a:p>
            <a:pPr marL="457200" lvl="0" indent="-457200">
              <a:buFont typeface="Wingdings 2"/>
              <a:buAutoNum type="arabicPeriod"/>
            </a:pPr>
            <a:r>
              <a:rPr lang="ru-RU" sz="8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Соотнесение задач воспитания, которые заявляет школа в своей программе с модулями</a:t>
            </a:r>
          </a:p>
          <a:p>
            <a:pPr marL="457200" lvl="0" indent="-457200">
              <a:buFont typeface="Wingdings 2"/>
              <a:buAutoNum type="arabicPeriod"/>
            </a:pPr>
            <a:r>
              <a:rPr lang="ru-RU" sz="8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Включение в свою рабочую программу воспитания всех предложенных вариативных модулей. Это необязательно</a:t>
            </a:r>
          </a:p>
          <a:p>
            <a:pPr marL="457200" lvl="0" indent="-457200">
              <a:buFont typeface="Wingdings 2"/>
              <a:buAutoNum type="arabicPeriod"/>
            </a:pPr>
            <a:r>
              <a:rPr lang="ru-RU" sz="8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Школа не выделила в собственной рабочей программе свой собственный вариативный модуль, хотя особенности школы, описанные в первом разделе, прямо указывали на такую возможность </a:t>
            </a:r>
          </a:p>
          <a:p>
            <a:pPr marL="457200" lvl="0" indent="-457200">
              <a:buFont typeface="Wingdings 2"/>
              <a:buAutoNum type="arabicPeriod"/>
            </a:pPr>
            <a:r>
              <a:rPr lang="ru-RU" sz="8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оформился модуль школ ОВЗ, связанный с воспитательной деятельностью педагога-воспитателя в условиях школы полного дня. </a:t>
            </a:r>
          </a:p>
          <a:p>
            <a:pPr marL="457200" lvl="0" indent="-457200">
              <a:buFont typeface="Wingdings 2"/>
              <a:buAutoNum type="arabicPeriod"/>
            </a:pPr>
            <a:r>
              <a:rPr lang="ru-RU" sz="8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Описание инвариантных модулей «Классное руководство и наставничество», «Школьный урок», «Работа с родителями» и «Профориентация» носит формальный характер</a:t>
            </a:r>
          </a:p>
          <a:p>
            <a:pPr marL="457200" lvl="0" indent="-457200">
              <a:buFont typeface="Wingdings 2"/>
              <a:buAutoNum type="arabicPeriod"/>
            </a:pPr>
            <a:r>
              <a:rPr lang="ru-RU" sz="8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модуль «Курсы внеурочной деятельности» включены все формы внеурочной деятельности</a:t>
            </a:r>
          </a:p>
          <a:p>
            <a:pPr marL="457200" lvl="0" indent="-457200">
              <a:buFont typeface="Wingdings 2"/>
              <a:buAutoNum type="arabicPeriod"/>
            </a:pPr>
            <a:r>
              <a:rPr lang="ru-RU" sz="8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модуле «Курсы внеурочной деятельности» не уточнены 5 направлений внеурочной деятельности</a:t>
            </a:r>
          </a:p>
          <a:p>
            <a:pPr marL="457200" lvl="0" indent="-457200">
              <a:buNone/>
            </a:pPr>
            <a:endParaRPr lang="ru-RU" sz="11200" b="1" dirty="0" smtClean="0"/>
          </a:p>
          <a:p>
            <a:pPr marL="457200" lvl="0" indent="-457200">
              <a:buFont typeface="Wingdings 2"/>
              <a:buAutoNum type="arabicPeriod"/>
            </a:pPr>
            <a:endParaRPr lang="ru-RU" sz="11200" b="1" dirty="0" smtClean="0"/>
          </a:p>
          <a:p>
            <a:pPr marL="457200" lvl="0" indent="-457200">
              <a:buFont typeface="Wingdings 2"/>
              <a:buAutoNum type="arabicPeriod"/>
            </a:pPr>
            <a:endParaRPr lang="ru-RU" sz="11200" b="1" dirty="0" smtClean="0"/>
          </a:p>
          <a:p>
            <a:pPr marL="457200" indent="-457200">
              <a:buAutoNum type="arabicPeriod"/>
            </a:pPr>
            <a:endParaRPr lang="ru-RU" sz="3600" b="1" i="1" dirty="0" smtClean="0"/>
          </a:p>
          <a:p>
            <a:pPr marL="457200" indent="-457200">
              <a:buAutoNum type="arabicPeriod"/>
            </a:pPr>
            <a:endParaRPr lang="ru-RU" sz="2400" b="1" i="1" dirty="0" smtClean="0"/>
          </a:p>
          <a:p>
            <a:pPr marL="0" indent="0">
              <a:buNone/>
            </a:pPr>
            <a:endParaRPr lang="ru-RU" sz="1800" i="1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5" name="Picture 2" descr="C:\Users\Admin\Desktop\Новый логотип ЕДУ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7486" y="219392"/>
            <a:ext cx="1309062" cy="1319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12154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Направления и виды  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воспитательной  деятельности</a:t>
            </a:r>
            <a:endParaRPr lang="ru-RU" b="1" dirty="0">
              <a:solidFill>
                <a:srgbClr val="FF000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23014797"/>
              </p:ext>
            </p:extLst>
          </p:nvPr>
        </p:nvGraphicFramePr>
        <p:xfrm>
          <a:off x="209006" y="1600200"/>
          <a:ext cx="11441430" cy="5074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12130"/>
                <a:gridCol w="5829300"/>
              </a:tblGrid>
              <a:tr h="616242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solidFill>
                            <a:schemeClr val="tx1"/>
                          </a:solidFill>
                        </a:rPr>
                        <a:t>Направления 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 marL="121920" marR="121920" marT="45721" marB="45721"/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solidFill>
                            <a:schemeClr val="tx1"/>
                          </a:solidFill>
                        </a:rPr>
                        <a:t>Виды 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 marL="121920" marR="121920" marT="45721" marB="45721"/>
                </a:tc>
              </a:tr>
              <a:tr h="445867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</a:pPr>
                      <a:r>
                        <a:rPr kumimoji="0" lang="ru-RU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Здоровьесберегающее</a:t>
                      </a: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Нравственное и духовное;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Интеллектуальное;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Гражданско-патриотическое;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Экологическое;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Правовое и культура безопасности;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</a:pPr>
                      <a:r>
                        <a:rPr kumimoji="0" lang="ru-RU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Социо</a:t>
                      </a: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и </a:t>
                      </a:r>
                      <a:r>
                        <a:rPr kumimoji="0" lang="ru-RU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медиакультурное</a:t>
                      </a: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Коммуникативная культура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Воспитание семейных ценностей;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</a:pPr>
                      <a:r>
                        <a:rPr kumimoji="0" lang="ru-RU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Культуротворческое</a:t>
                      </a: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и эстетическое;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Положительное отношение к труду и творчеству;</a:t>
                      </a:r>
                    </a:p>
                  </a:txBody>
                  <a:tcPr marL="121920" marR="121920" marT="45721" marB="45721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Игровая;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Познавательная;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Проблемно-ценностное общение;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ru-RU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Досугово-развлекательная</a:t>
                      </a: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деятельность (</a:t>
                      </a:r>
                      <a:r>
                        <a:rPr kumimoji="0" lang="ru-RU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досуговое</a:t>
                      </a: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общение);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Художественное творчество;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Социальное творчество (социально преобразующая добровольческая деятельность);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Техническое творчество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Трудовая (производственная) деятельность;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Спортивно-оздоровительная деятельность;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Туристско-краеведческая деятельность;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Проектная</a:t>
                      </a:r>
                    </a:p>
                  </a:txBody>
                  <a:tcPr marL="121920" marR="121920" marT="45721" marB="45721"/>
                </a:tc>
              </a:tr>
            </a:tbl>
          </a:graphicData>
        </a:graphic>
      </p:graphicFrame>
      <p:pic>
        <p:nvPicPr>
          <p:cNvPr id="6" name="Picture 2" descr="http://moukornilovo.ucoz.ru/documents/fgo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4268" y="76291"/>
            <a:ext cx="2475889" cy="1476924"/>
          </a:xfrm>
          <a:prstGeom prst="rect">
            <a:avLst/>
          </a:prstGeom>
          <a:noFill/>
        </p:spPr>
      </p:pic>
      <p:pic>
        <p:nvPicPr>
          <p:cNvPr id="7" name="Picture 2" descr="C:\Users\Admin\Desktop\Новый логотип ЕДУ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7746" y="76291"/>
            <a:ext cx="1524254" cy="1536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0075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320039"/>
            <a:ext cx="9652000" cy="1182189"/>
          </a:xfrm>
        </p:spPr>
        <p:txBody>
          <a:bodyPr/>
          <a:lstStyle/>
          <a:p>
            <a:pPr algn="ctr"/>
            <a:r>
              <a:rPr lang="ru-RU" sz="24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Ключевые общешкольные дела </a:t>
            </a:r>
            <a:br>
              <a:rPr lang="ru-RU" sz="24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(понятие В.А. </a:t>
            </a:r>
            <a:r>
              <a:rPr lang="ru-RU" sz="2400" dirty="0" err="1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Караковского</a:t>
            </a:r>
            <a:r>
              <a:rPr lang="ru-RU" sz="24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sz="240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b="1" dirty="0" smtClean="0"/>
          </a:p>
          <a:p>
            <a:endParaRPr lang="ru-RU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1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Узлы воспитательной системы школы/класса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основе дела лежит яркая, привлекательная, значимая и в то же время понятная всем идея (тема, проблема), которая определяется и разрабатывается всеми членами коллектива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Их воспитательная эффективность, влияние на развитие взаимосвязей в школе максимальная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Позволяют оптимально использовать кадровые и материальные ресурсы школы и социума для решения воспитательных, образовательных, организационных задач </a:t>
            </a:r>
          </a:p>
          <a:p>
            <a:pPr>
              <a:buFont typeface="Arial" panose="020B0604020202020204" pitchFamily="34" charset="0"/>
              <a:buChar char="•"/>
            </a:pPr>
            <a:endParaRPr lang="ru-RU" sz="18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C:\Users\Admin\Desktop\Новый логотип ЕДУ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2294" y="219392"/>
            <a:ext cx="1524254" cy="1536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8881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6571" y="320042"/>
            <a:ext cx="9935029" cy="920931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chemeClr val="accent1"/>
                </a:solidFill>
              </a:rPr>
              <a:t>От мероприятий к значимым событиям</a:t>
            </a:r>
            <a:endParaRPr lang="ru-RU" dirty="0">
              <a:solidFill>
                <a:schemeClr val="accent1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35935914"/>
              </p:ext>
            </p:extLst>
          </p:nvPr>
        </p:nvGraphicFramePr>
        <p:xfrm>
          <a:off x="547553" y="1134836"/>
          <a:ext cx="10646230" cy="57019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04900"/>
                <a:gridCol w="6041330"/>
              </a:tblGrid>
              <a:tr h="1325881">
                <a:tc>
                  <a:txBody>
                    <a:bodyPr/>
                    <a:lstStyle/>
                    <a:p>
                      <a:r>
                        <a:rPr lang="ru-RU" sz="1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Мероприятийность</a:t>
                      </a:r>
                      <a:r>
                        <a:rPr lang="ru-RU" sz="1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Событийность 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966651">
                <a:tc>
                  <a:txBody>
                    <a:bodyPr/>
                    <a:lstStyle/>
                    <a:p>
                      <a:pPr algn="l"/>
                      <a:r>
                        <a:rPr lang="ru-RU" sz="1800" b="1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Традиционная</a:t>
                      </a:r>
                      <a:r>
                        <a:rPr lang="ru-RU" sz="1800" b="1" i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концепция :</a:t>
                      </a:r>
                    </a:p>
                    <a:p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Объявление, строчка в плане, обязательность 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800" b="1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Оригинальная/уникальная</a:t>
                      </a:r>
                      <a:r>
                        <a:rPr lang="ru-RU" sz="1800" b="1" i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концепция:</a:t>
                      </a:r>
                    </a:p>
                    <a:p>
                      <a:pPr algn="l"/>
                      <a:r>
                        <a:rPr lang="ru-RU" sz="1800" b="1" i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Неподдельный интерес,  яркий эмоциональный фон при подготовке, интрига, </a:t>
                      </a:r>
                      <a:r>
                        <a:rPr lang="ru-RU" sz="1800" b="1" i="1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ожидаемость</a:t>
                      </a:r>
                      <a:endParaRPr lang="ru-RU" sz="18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940526">
                <a:tc>
                  <a:txBody>
                    <a:bodyPr/>
                    <a:lstStyle/>
                    <a:p>
                      <a:r>
                        <a:rPr lang="ru-RU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Слабый эмоциональный фон </a:t>
                      </a:r>
                    </a:p>
                    <a:p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Рождает стереотипы. Посетитель лишен предвкушения.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Сильный эмоциональный фон </a:t>
                      </a:r>
                    </a:p>
                    <a:p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Необычность рождает бурю эмоций у участников  и тех, кто не может присутствовать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Небольшое количество контактов </a:t>
                      </a:r>
                    </a:p>
                    <a:p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 мероприятии не рассказывают, состав участников</a:t>
                      </a:r>
                      <a:r>
                        <a:rPr lang="ru-RU" sz="1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один и тот же 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Огромное количество контактов</a:t>
                      </a:r>
                    </a:p>
                    <a:p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«Сарафанное радио»,</a:t>
                      </a:r>
                      <a:r>
                        <a:rPr lang="ru-RU" sz="1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обмен информацией со знакомыми, в социальных сетях растет интерес к школе</a:t>
                      </a:r>
                      <a:endParaRPr lang="ru-RU" sz="18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Закрытость аудитории</a:t>
                      </a:r>
                    </a:p>
                    <a:p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Отсутствие</a:t>
                      </a:r>
                      <a:r>
                        <a:rPr lang="ru-RU" sz="1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информации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Открытость аудитории</a:t>
                      </a:r>
                    </a:p>
                    <a:p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Событие проживается неформально, информация усваивается и «разлетается» моментально 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Краткосрочный эффект</a:t>
                      </a:r>
                    </a:p>
                    <a:p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Быстро забывается, «не уму, не</a:t>
                      </a:r>
                      <a:r>
                        <a:rPr lang="ru-RU" sz="1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сердцу»</a:t>
                      </a:r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Долгосрочный эффект</a:t>
                      </a:r>
                    </a:p>
                    <a:p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 следующего события, мотивирует к деятельности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Picture 2" descr="C:\Users\Admin\Desktop\Новый логотип ЕДУ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8744" y="80598"/>
            <a:ext cx="1524254" cy="1536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0521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320040"/>
            <a:ext cx="9652000" cy="96012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Рефлексивные вопросы для организации совместного события</a:t>
            </a:r>
            <a:r>
              <a:rPr lang="ru-RU" dirty="0" smtClean="0">
                <a:solidFill>
                  <a:schemeClr val="accent1"/>
                </a:solidFill>
              </a:rPr>
              <a:t/>
            </a:r>
            <a:br>
              <a:rPr lang="ru-RU" dirty="0" smtClean="0">
                <a:solidFill>
                  <a:schemeClr val="accent1"/>
                </a:solidFill>
              </a:rPr>
            </a:br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ru-RU" b="1" dirty="0" smtClean="0">
                <a:solidFill>
                  <a:srgbClr val="7030A0"/>
                </a:solidFill>
              </a:rPr>
              <a:t>Значимое ли это действие для каждого участника? </a:t>
            </a:r>
          </a:p>
          <a:p>
            <a:pPr marL="514350" indent="-514350">
              <a:buAutoNum type="arabicPeriod"/>
            </a:pPr>
            <a:r>
              <a:rPr lang="ru-RU" b="1" dirty="0" smtClean="0">
                <a:solidFill>
                  <a:srgbClr val="7030A0"/>
                </a:solidFill>
              </a:rPr>
              <a:t>Творческое ли это действие для каждого?</a:t>
            </a:r>
          </a:p>
          <a:p>
            <a:pPr marL="514350" indent="-514350">
              <a:buAutoNum type="arabicPeriod"/>
            </a:pPr>
            <a:r>
              <a:rPr lang="ru-RU" b="1" dirty="0" smtClean="0">
                <a:solidFill>
                  <a:srgbClr val="7030A0"/>
                </a:solidFill>
              </a:rPr>
              <a:t>Смысл происходящего открывается для каждого?</a:t>
            </a:r>
          </a:p>
          <a:p>
            <a:pPr marL="514350" indent="-514350">
              <a:buAutoNum type="arabicPeriod"/>
            </a:pPr>
            <a:r>
              <a:rPr lang="ru-RU" b="1" dirty="0" smtClean="0">
                <a:solidFill>
                  <a:srgbClr val="7030A0"/>
                </a:solidFill>
              </a:rPr>
              <a:t>Действие развивает?</a:t>
            </a:r>
          </a:p>
          <a:p>
            <a:pPr marL="514350" indent="-514350">
              <a:buAutoNum type="arabicPeriod"/>
            </a:pPr>
            <a:r>
              <a:rPr lang="ru-RU" b="1" dirty="0" smtClean="0">
                <a:solidFill>
                  <a:srgbClr val="7030A0"/>
                </a:solidFill>
              </a:rPr>
              <a:t>Действие развивается?</a:t>
            </a:r>
          </a:p>
          <a:p>
            <a:pPr marL="514350" indent="-514350">
              <a:buAutoNum type="arabicPeriod"/>
            </a:pPr>
            <a:r>
              <a:rPr lang="ru-RU" b="1" dirty="0" smtClean="0">
                <a:solidFill>
                  <a:srgbClr val="7030A0"/>
                </a:solidFill>
              </a:rPr>
              <a:t>Создается ли вместе с участниками?</a:t>
            </a:r>
          </a:p>
          <a:p>
            <a:pPr marL="514350" indent="-514350">
              <a:buAutoNum type="arabicPeriod"/>
            </a:pPr>
            <a:r>
              <a:rPr lang="ru-RU" b="1" dirty="0" smtClean="0">
                <a:solidFill>
                  <a:srgbClr val="7030A0"/>
                </a:solidFill>
              </a:rPr>
              <a:t>Понимается ли при этом индивидуально? (наполнено личными смыслами: мне это важно)</a:t>
            </a:r>
          </a:p>
          <a:p>
            <a:pPr marL="514350" indent="-514350">
              <a:buAutoNum type="arabicPeriod"/>
            </a:pPr>
            <a:r>
              <a:rPr lang="ru-RU" b="1" dirty="0" smtClean="0">
                <a:solidFill>
                  <a:srgbClr val="7030A0"/>
                </a:solidFill>
              </a:rPr>
              <a:t>Соответствует образу жизни каждого?</a:t>
            </a:r>
          </a:p>
          <a:p>
            <a:pPr marL="514350" indent="-514350">
              <a:buAutoNum type="arabicPeriod"/>
            </a:pPr>
            <a:r>
              <a:rPr lang="ru-RU" b="1" dirty="0" smtClean="0">
                <a:solidFill>
                  <a:srgbClr val="7030A0"/>
                </a:solidFill>
              </a:rPr>
              <a:t>Уникальное ли это событие? </a:t>
            </a:r>
            <a:endParaRPr lang="ru-RU" b="1" dirty="0">
              <a:solidFill>
                <a:srgbClr val="7030A0"/>
              </a:solidFill>
            </a:endParaRPr>
          </a:p>
        </p:txBody>
      </p:sp>
      <p:pic>
        <p:nvPicPr>
          <p:cNvPr id="5" name="Picture 2" descr="C:\Users\Admin\Desktop\Новый логотип ЕДУ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2294" y="219392"/>
            <a:ext cx="1524254" cy="1536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167585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slidepedia.net/u/storage/ppt_5769/7a40-1393502728-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9636"/>
            <a:ext cx="10829109" cy="6867636"/>
          </a:xfrm>
          <a:prstGeom prst="rect">
            <a:avLst/>
          </a:prstGeom>
          <a:noFill/>
        </p:spPr>
      </p:pic>
      <p:pic>
        <p:nvPicPr>
          <p:cNvPr id="5" name="Picture 2" descr="http://moukornilovo.ucoz.ru/documents/fgo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8326" y="0"/>
            <a:ext cx="1610476" cy="905893"/>
          </a:xfrm>
          <a:prstGeom prst="rect">
            <a:avLst/>
          </a:prstGeom>
          <a:noFill/>
        </p:spPr>
      </p:pic>
      <p:pic>
        <p:nvPicPr>
          <p:cNvPr id="7" name="Picture 2" descr="C:\Users\Admin\Desktop\Новый логотип ЕДУ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4561" y="0"/>
            <a:ext cx="1387439" cy="1398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8633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4929" y="320040"/>
            <a:ext cx="10727871" cy="463731"/>
          </a:xfrm>
        </p:spPr>
        <p:txBody>
          <a:bodyPr>
            <a:normAutofit fontScale="90000"/>
          </a:bodyPr>
          <a:lstStyle/>
          <a:p>
            <a:r>
              <a:rPr lang="ru-RU" sz="2800" dirty="0" smtClean="0">
                <a:solidFill>
                  <a:schemeClr val="accent1"/>
                </a:solidFill>
              </a:rPr>
              <a:t>Инвариантный Модуль: курсы внеурочной деятельности</a:t>
            </a:r>
            <a:endParaRPr lang="ru-RU" sz="2800" dirty="0">
              <a:solidFill>
                <a:schemeClr val="accent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7763" y="1012371"/>
            <a:ext cx="9937025" cy="5459693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sz="6200" b="1" dirty="0" smtClean="0"/>
              <a:t>                                            </a:t>
            </a:r>
            <a:r>
              <a:rPr lang="ru-RU" sz="6200" b="1" dirty="0" smtClean="0">
                <a:solidFill>
                  <a:srgbClr val="FF0000"/>
                </a:solidFill>
              </a:rPr>
              <a:t>Основа – 5 направлений развития личности:</a:t>
            </a:r>
          </a:p>
          <a:p>
            <a:pPr marL="0" indent="0">
              <a:buNone/>
            </a:pPr>
            <a:r>
              <a:rPr lang="ru-RU" sz="6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примерной программе воспитания (авторская версия): </a:t>
            </a:r>
          </a:p>
          <a:p>
            <a:pPr marL="0" indent="0">
              <a:buNone/>
            </a:pPr>
            <a:r>
              <a:rPr lang="ru-RU" sz="62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Познавательная </a:t>
            </a:r>
            <a:r>
              <a:rPr lang="ru-RU" sz="62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    </a:t>
            </a:r>
          </a:p>
          <a:p>
            <a:pPr marL="0" indent="0">
              <a:buNone/>
            </a:pPr>
            <a:r>
              <a:rPr lang="ru-RU" sz="62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Художественное творчество              </a:t>
            </a:r>
          </a:p>
          <a:p>
            <a:pPr marL="0" indent="0">
              <a:buNone/>
            </a:pPr>
            <a:r>
              <a:rPr lang="ru-RU" sz="62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Проблемно-ценностное общение </a:t>
            </a:r>
          </a:p>
          <a:p>
            <a:pPr marL="0" indent="0">
              <a:buNone/>
            </a:pPr>
            <a:r>
              <a:rPr lang="ru-RU" sz="62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Туристско-краеведческая </a:t>
            </a:r>
            <a:r>
              <a:rPr lang="ru-RU" sz="62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 </a:t>
            </a:r>
            <a:r>
              <a:rPr lang="ru-RU" sz="62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</a:t>
            </a:r>
          </a:p>
          <a:p>
            <a:pPr marL="0" indent="0">
              <a:buNone/>
            </a:pPr>
            <a:r>
              <a:rPr lang="ru-RU" sz="62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Игровая деятельность           Трудовая деятельность</a:t>
            </a:r>
          </a:p>
          <a:p>
            <a:pPr marL="0" indent="0">
              <a:buNone/>
            </a:pPr>
            <a:r>
              <a:rPr lang="ru-RU" sz="62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Спортивно-оздоровительная </a:t>
            </a:r>
            <a:r>
              <a:rPr lang="ru-RU" sz="62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</a:t>
            </a:r>
          </a:p>
          <a:p>
            <a:pPr marL="0" indent="0">
              <a:buNone/>
            </a:pPr>
            <a:endParaRPr lang="ru-RU" sz="6200" b="1" i="1" dirty="0" smtClean="0"/>
          </a:p>
          <a:p>
            <a:pPr marL="0" indent="0">
              <a:buNone/>
            </a:pPr>
            <a:r>
              <a:rPr lang="ru-RU" sz="8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Задача:</a:t>
            </a:r>
          </a:p>
          <a:p>
            <a:pPr marL="457200" indent="-457200">
              <a:buAutoNum type="arabicPeriod"/>
            </a:pPr>
            <a:r>
              <a:rPr lang="ru-RU" sz="8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Определить направленность курсов внеурочной деятельности</a:t>
            </a:r>
          </a:p>
          <a:p>
            <a:pPr marL="457200" indent="-457200">
              <a:buAutoNum type="arabicPeriod"/>
            </a:pPr>
            <a:r>
              <a:rPr lang="ru-RU" sz="8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Выделить формы реализации курсов внеурочной деятельности. Например: клуб, секция, образовательное путешествие, творческая мастерская, студия, </a:t>
            </a:r>
            <a:r>
              <a:rPr lang="ru-RU" sz="80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коворкинг</a:t>
            </a:r>
            <a:r>
              <a:rPr lang="ru-RU" sz="8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-центр, проектный офис, краткосрочные образовательные практики и др.   </a:t>
            </a:r>
          </a:p>
          <a:p>
            <a:pPr marL="457200" indent="-457200">
              <a:buAutoNum type="arabicPeriod"/>
            </a:pPr>
            <a:r>
              <a:rPr lang="ru-RU" sz="8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Определить подход к реализации курсов: по направлениям внеурочной деятельности или по уровням образования или комплексный подход</a:t>
            </a:r>
          </a:p>
          <a:p>
            <a:pPr marL="457200" indent="-457200">
              <a:buAutoNum type="arabicPeriod"/>
            </a:pPr>
            <a:r>
              <a:rPr lang="ru-RU" sz="8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Выделить названия курсов </a:t>
            </a:r>
            <a:endParaRPr lang="ru-RU" sz="80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/>
            <a:r>
              <a:rPr lang="ru-RU" sz="8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8000" i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заносить воспитательные события, классные часы, деятельность кружков (</a:t>
            </a:r>
            <a:r>
              <a:rPr lang="ru-RU" sz="8000" i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доп.образование</a:t>
            </a:r>
            <a:r>
              <a:rPr lang="ru-RU" sz="8000" i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– это не курсы внеурочной деятельности! </a:t>
            </a:r>
            <a:endParaRPr lang="ru-RU" sz="8000" b="1" i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AutoNum type="arabicPeriod"/>
            </a:pPr>
            <a:endParaRPr lang="ru-RU" sz="3600" b="1" i="1" dirty="0" smtClean="0"/>
          </a:p>
          <a:p>
            <a:pPr marL="457200" indent="-457200">
              <a:buAutoNum type="arabicPeriod"/>
            </a:pPr>
            <a:endParaRPr lang="ru-RU" sz="2400" b="1" i="1" dirty="0" smtClean="0"/>
          </a:p>
          <a:p>
            <a:pPr marL="0" indent="0">
              <a:buNone/>
            </a:pPr>
            <a:endParaRPr lang="ru-RU" sz="1800" i="1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0250" y="998900"/>
            <a:ext cx="3265715" cy="24492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C:\Users\Admin\Desktop\Новый логотип ЕДУ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2294" y="219392"/>
            <a:ext cx="1524254" cy="1536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031698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320040"/>
            <a:ext cx="9971314" cy="894806"/>
          </a:xfrm>
        </p:spPr>
        <p:txBody>
          <a:bodyPr>
            <a:noAutofit/>
          </a:bodyPr>
          <a:lstStyle/>
          <a:p>
            <a:pPr algn="ctr"/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Вариативный Модуль: </a:t>
            </a:r>
            <a:b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дополнительное </a:t>
            </a:r>
            <a:r>
              <a:rPr lang="ru-RU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</a:t>
            </a:r>
            <a:endParaRPr lang="ru-RU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1434" y="1544102"/>
            <a:ext cx="10010504" cy="4846320"/>
          </a:xfrm>
        </p:spPr>
        <p:txBody>
          <a:bodyPr/>
          <a:lstStyle/>
          <a:p>
            <a:pPr>
              <a:buNone/>
            </a:pPr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Появляется в том случае, если у общеобразовательной организации в муниципальном задании есть такая задача и, соответственно, дополнительное финансирование. </a:t>
            </a:r>
          </a:p>
          <a:p>
            <a:pPr>
              <a:buNone/>
            </a:pPr>
            <a:endParaRPr lang="ru-RU" sz="20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правило, у уникальных школ этот компонент присутствует всегда, чтобы поддержать инновационную составляющую образовательной деятельности (Кадетская школа, инженерная школа и </a:t>
            </a:r>
            <a:r>
              <a:rPr lang="ru-RU" sz="2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</a:t>
            </a:r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>
              <a:buNone/>
            </a:pPr>
            <a:endParaRPr lang="ru-RU" sz="20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dirty="0" smtClean="0"/>
              <a:t>    </a:t>
            </a:r>
            <a:endParaRPr lang="ru-RU" dirty="0"/>
          </a:p>
        </p:txBody>
      </p:sp>
      <p:pic>
        <p:nvPicPr>
          <p:cNvPr id="5" name="Picture 2" descr="C:\Users\Admin\Desktop\Новый логотип ЕДУ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2294" y="219392"/>
            <a:ext cx="1524254" cy="1536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9058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cf2.ppt-online.org/files2/slide/i/IrEM59nVZmP6cRz8wuSpFGWbHLQ3lOaAX1etBTYq4i/slide-5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7014" y="0"/>
            <a:ext cx="10529843" cy="6986608"/>
          </a:xfrm>
          <a:prstGeom prst="rect">
            <a:avLst/>
          </a:prstGeom>
          <a:noFill/>
        </p:spPr>
      </p:pic>
      <p:pic>
        <p:nvPicPr>
          <p:cNvPr id="6" name="Picture 2" descr="C:\Users\Admin\Desktop\Новый логотип ЕДУ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2294" y="219392"/>
            <a:ext cx="1524254" cy="1536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9826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7421" y="320040"/>
            <a:ext cx="10590663" cy="114300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Инвариантный модуль: классное руководство</a:t>
            </a:r>
            <a:endParaRPr lang="ru-RU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1609416"/>
            <a:ext cx="10297886" cy="484632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1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Основа: положения методических рекомендаций Министерства просвещения РФ по организации работы педагогических работников, осуществляющих функции классного руководителя в образовательной организации, от 14.05.2020 г. № ЛБ-С-070-12127 </a:t>
            </a:r>
          </a:p>
          <a:p>
            <a:pPr>
              <a:buNone/>
            </a:pPr>
            <a:endParaRPr lang="ru-RU" sz="1800" b="1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ru-RU" sz="20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классным коллективом, в </a:t>
            </a:r>
            <a:r>
              <a:rPr lang="ru-RU" sz="2000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т.ч</a:t>
            </a:r>
            <a:r>
              <a:rPr lang="ru-RU" sz="20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вопросы сплоченности, коррекции, совместная продуктивная деятельность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</a:t>
            </a:r>
            <a:r>
              <a:rPr lang="ru-RU" sz="2000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ная</a:t>
            </a:r>
            <a:r>
              <a:rPr lang="ru-RU" sz="20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</a:t>
            </a:r>
            <a:r>
              <a:rPr lang="ru-RU" sz="20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en-US" sz="20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 </a:t>
            </a:r>
            <a:r>
              <a:rPr lang="ru-RU" sz="20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</a:t>
            </a:r>
            <a:r>
              <a:rPr lang="en-US" sz="2000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</a:t>
            </a:r>
            <a:r>
              <a:rPr lang="ru-RU" sz="20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</a:t>
            </a:r>
            <a:r>
              <a:rPr lang="en-US" sz="2000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щимися</a:t>
            </a:r>
            <a:r>
              <a:rPr lang="ru-RU" sz="20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0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т.ч</a:t>
            </a:r>
            <a:r>
              <a:rPr lang="ru-RU" sz="20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заполнение программы  </a:t>
            </a:r>
            <a:r>
              <a:rPr lang="ru-RU" sz="2000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Проектория</a:t>
            </a:r>
            <a:r>
              <a:rPr lang="ru-RU" sz="20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поведения в трудных жизненных ситуациях, профилактика, инф. безопасность</a:t>
            </a:r>
            <a:endParaRPr lang="ru-RU" sz="2000" b="1" i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0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</a:t>
            </a:r>
            <a:r>
              <a:rPr lang="en-US" sz="2000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учителями</a:t>
            </a:r>
            <a:r>
              <a:rPr lang="en-US" sz="20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преподающими в </a:t>
            </a:r>
            <a:r>
              <a:rPr lang="en-US" sz="2000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классе</a:t>
            </a:r>
            <a:endParaRPr lang="ru-RU" sz="2000" b="1" i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20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с родителями</a:t>
            </a:r>
          </a:p>
          <a:p>
            <a:r>
              <a:rPr lang="ru-RU" sz="20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000" b="1" i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с социальными партнерами</a:t>
            </a:r>
          </a:p>
          <a:p>
            <a:r>
              <a:rPr lang="ru-RU" sz="2000" b="1" i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Иное </a:t>
            </a:r>
            <a:endParaRPr lang="ru-RU" sz="2000" b="1" i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C:\Users\Admin\Desktop\Новый логотип ЕДУ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2294" y="219392"/>
            <a:ext cx="1524254" cy="1536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21194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320039"/>
            <a:ext cx="9652000" cy="2488475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2"/>
                </a:solidFill>
              </a:rPr>
              <a:t/>
            </a:r>
            <a:br>
              <a:rPr lang="ru-RU" b="1" dirty="0" smtClean="0">
                <a:solidFill>
                  <a:schemeClr val="tx2"/>
                </a:solidFill>
              </a:rPr>
            </a:br>
            <a:r>
              <a:rPr lang="ru-RU" sz="3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</a:t>
            </a:r>
            <a:r>
              <a:rPr lang="ru-RU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структуры планов классного руководителя в контексте методических рекомендаций Министерства просвещения </a:t>
            </a:r>
            <a:r>
              <a:rPr lang="ru-RU" sz="3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Федерации и рабочей программы Воспитания </a:t>
            </a:r>
            <a:endParaRPr lang="ru-RU" sz="36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idx="1"/>
          </p:nvPr>
        </p:nvSpPr>
        <p:spPr>
          <a:xfrm>
            <a:off x="609600" y="3135086"/>
            <a:ext cx="9652000" cy="3320650"/>
          </a:xfrm>
        </p:spPr>
        <p:txBody>
          <a:bodyPr>
            <a:normAutofit/>
          </a:bodyPr>
          <a:lstStyle/>
          <a:p>
            <a:endParaRPr lang="ru-RU" sz="2000" b="1" dirty="0">
              <a:solidFill>
                <a:schemeClr val="tx1"/>
              </a:solidFill>
            </a:endParaRPr>
          </a:p>
        </p:txBody>
      </p:sp>
      <p:pic>
        <p:nvPicPr>
          <p:cNvPr id="1026" name="Picture 2" descr="http://school108.ucoz.net/klassruk/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244" y="3477842"/>
            <a:ext cx="3168352" cy="2631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ds05.infourok.ru/uploads/ex/125b/0007655a-502d06b5/hello_html_3d7a978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3775978"/>
            <a:ext cx="5251269" cy="1987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fsd.multiurok.ru/html/2018/02/07/s_5a7b55f9d9e57/img1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6710">
            <a:off x="8919841" y="3552848"/>
            <a:ext cx="2304256" cy="2303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Admin\Desktop\Новый логотип ЕДУ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2294" y="219392"/>
            <a:ext cx="1524254" cy="1536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6531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718139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accent1"/>
                </a:solidFill>
              </a:rPr>
              <a:t>Основные понятия </a:t>
            </a:r>
            <a:endParaRPr lang="ru-RU" b="1" dirty="0">
              <a:solidFill>
                <a:schemeClr val="accent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35360" y="1052736"/>
            <a:ext cx="10258617" cy="5616624"/>
          </a:xfrm>
        </p:spPr>
        <p:txBody>
          <a:bodyPr>
            <a:normAutofit/>
          </a:bodyPr>
          <a:lstStyle/>
          <a:p>
            <a:pPr algn="just"/>
            <a:r>
              <a:rPr lang="ru-RU" b="1" i="1" dirty="0" smtClean="0">
                <a:solidFill>
                  <a:srgbClr val="0070C0"/>
                </a:solidFill>
              </a:rPr>
              <a:t>Методические рекомендации </a:t>
            </a:r>
            <a:r>
              <a:rPr lang="ru-RU" dirty="0" smtClean="0">
                <a:solidFill>
                  <a:srgbClr val="0070C0"/>
                </a:solidFill>
              </a:rPr>
              <a:t>- комплекс кратких и четко сформулированных предложений и указаний, способствующих внедрению в практику наиболее эффективных методов и форм обучения и воспитания.</a:t>
            </a:r>
          </a:p>
          <a:p>
            <a:pPr algn="just"/>
            <a:r>
              <a:rPr lang="ru-RU" b="1" i="1" dirty="0" smtClean="0">
                <a:solidFill>
                  <a:srgbClr val="0070C0"/>
                </a:solidFill>
              </a:rPr>
              <a:t>Классное руководство </a:t>
            </a:r>
            <a:r>
              <a:rPr lang="ru-RU" dirty="0" smtClean="0">
                <a:solidFill>
                  <a:srgbClr val="0070C0"/>
                </a:solidFill>
              </a:rPr>
              <a:t>– особый вид педагогической деятельности, направленный на решение задач воспитания и социализации обучающихся в классном коллективе.  </a:t>
            </a:r>
          </a:p>
          <a:p>
            <a:pPr algn="just"/>
            <a:r>
              <a:rPr lang="ru-RU" b="1" i="1" dirty="0" smtClean="0">
                <a:solidFill>
                  <a:srgbClr val="0070C0"/>
                </a:solidFill>
              </a:rPr>
              <a:t>План классного руководителя </a:t>
            </a:r>
            <a:r>
              <a:rPr lang="ru-RU" dirty="0" smtClean="0">
                <a:solidFill>
                  <a:srgbClr val="0070C0"/>
                </a:solidFill>
              </a:rPr>
              <a:t>- проект воспитательного процесса, в котором четко определены задачи и средства их достижения.</a:t>
            </a:r>
          </a:p>
          <a:p>
            <a:pPr algn="just"/>
            <a:r>
              <a:rPr lang="ru-RU" b="1" i="1" dirty="0" smtClean="0">
                <a:solidFill>
                  <a:srgbClr val="0070C0"/>
                </a:solidFill>
              </a:rPr>
              <a:t>Инвариантная часть плана </a:t>
            </a:r>
            <a:r>
              <a:rPr lang="ru-RU" dirty="0" smtClean="0">
                <a:solidFill>
                  <a:srgbClr val="0070C0"/>
                </a:solidFill>
              </a:rPr>
              <a:t>– минимально необходимый состав действий по решению базовых задач воспитания и социализации независимо от условий работы организации.</a:t>
            </a:r>
          </a:p>
          <a:p>
            <a:pPr algn="just"/>
            <a:r>
              <a:rPr lang="ru-RU" b="1" i="1" dirty="0" smtClean="0">
                <a:solidFill>
                  <a:srgbClr val="0070C0"/>
                </a:solidFill>
              </a:rPr>
              <a:t>Вариативная часть плана </a:t>
            </a:r>
            <a:r>
              <a:rPr lang="ru-RU" dirty="0" smtClean="0">
                <a:solidFill>
                  <a:srgbClr val="0070C0"/>
                </a:solidFill>
              </a:rPr>
              <a:t>– зависит от контекстных условий организации – региональные, социально-экономические, этнокультурные, особенности территории, контингента, образовательных программ и др.  </a:t>
            </a:r>
          </a:p>
          <a:p>
            <a:pPr>
              <a:buNone/>
            </a:pP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5" name="Picture 2" descr="C:\Users\Admin\Desktop\Новый логотип ЕДУ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2294" y="219392"/>
            <a:ext cx="1524254" cy="1536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35075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6018" name="Picture 2" descr="https://myslide.ru/documents_4/f6d73353e48c6aa030a171a90389ad41/img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0292" y="76291"/>
            <a:ext cx="10033907" cy="7884449"/>
          </a:xfrm>
          <a:prstGeom prst="rect">
            <a:avLst/>
          </a:prstGeom>
          <a:noFill/>
        </p:spPr>
      </p:pic>
      <p:pic>
        <p:nvPicPr>
          <p:cNvPr id="5" name="Picture 2" descr="http://moukornilovo.ucoz.ru/documents/fgo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735728"/>
            <a:ext cx="1610476" cy="905893"/>
          </a:xfrm>
          <a:prstGeom prst="rect">
            <a:avLst/>
          </a:prstGeom>
          <a:noFill/>
        </p:spPr>
      </p:pic>
      <p:pic>
        <p:nvPicPr>
          <p:cNvPr id="7" name="Picture 2" descr="C:\Users\Admin\Desktop\Новый логотип ЕДУ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7746" y="76291"/>
            <a:ext cx="1524254" cy="1536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5204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 конкретизирует</a:t>
            </a:r>
            <a:endParaRPr lang="ru-RU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единое правовое поле реализации воспитательной деятельности классным руководителем в общеобразовательных организациях Российской федерации;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единые подходы к пониманию целей, задач, принципов, критериев оценивания эффективности деятельности;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выделяет вариативные и инвариантные компоненты деятельности.</a:t>
            </a:r>
            <a:endParaRPr lang="ru-RU" sz="2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C:\Users\Admin\Desktop\Новый логотип ЕДУ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2294" y="219392"/>
            <a:ext cx="1524254" cy="1536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033252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Основа (принципы) воспитания работы классного руководителя</a:t>
            </a:r>
            <a:endParaRPr lang="ru-RU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599" y="1600200"/>
            <a:ext cx="9984377" cy="5069160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ru-RU" sz="1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Исторические и национально-культурные традиции РФ.</a:t>
            </a:r>
          </a:p>
          <a:p>
            <a:pPr marL="514350" indent="-514350">
              <a:buAutoNum type="arabicPeriod"/>
            </a:pPr>
            <a:r>
              <a:rPr lang="ru-RU" sz="1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Открытое воспитательное пространство и сотрудничество институтов воспитания</a:t>
            </a:r>
          </a:p>
          <a:p>
            <a:pPr marL="514350" indent="-514350">
              <a:buAutoNum type="arabicPeriod"/>
            </a:pPr>
            <a:r>
              <a:rPr lang="ru-RU" sz="1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 учителя</a:t>
            </a:r>
          </a:p>
          <a:p>
            <a:pPr marL="514350" indent="-514350">
              <a:buAutoNum type="arabicPeriod"/>
            </a:pPr>
            <a:r>
              <a:rPr lang="ru-RU" sz="1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Взаимосвязь и </a:t>
            </a:r>
            <a:r>
              <a:rPr lang="ru-RU" sz="1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интегративность</a:t>
            </a:r>
            <a:r>
              <a:rPr lang="ru-RU" sz="1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(объединение) программ</a:t>
            </a:r>
          </a:p>
          <a:p>
            <a:pPr marL="514350" indent="-514350">
              <a:buAutoNum type="arabicPeriod"/>
            </a:pPr>
            <a:r>
              <a:rPr lang="ru-RU" sz="1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Непрерывность, преемственность, единство воспитания</a:t>
            </a:r>
          </a:p>
          <a:p>
            <a:pPr marL="514350" indent="-514350">
              <a:buAutoNum type="arabicPeriod"/>
            </a:pPr>
            <a:r>
              <a:rPr lang="ru-RU" sz="1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Приоритетная роль семьи в сотрудничестве с субъектами воспитания РФ</a:t>
            </a:r>
          </a:p>
          <a:p>
            <a:pPr marL="514350" indent="-514350">
              <a:buAutoNum type="arabicPeriod"/>
            </a:pPr>
            <a:r>
              <a:rPr lang="ru-RU" sz="1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Защита прав ребенка</a:t>
            </a:r>
            <a:endParaRPr lang="ru-RU" sz="1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C:\Users\Admin\Desktop\Новый логотип ЕДУ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2518" y="293913"/>
            <a:ext cx="1037320" cy="1045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755066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5360" y="274638"/>
            <a:ext cx="10415371" cy="114300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accent1"/>
                </a:solidFill>
              </a:rPr>
              <a:t>Чему самому важному, как классные руководители, мы учим ребят?</a:t>
            </a:r>
            <a:endParaRPr lang="ru-RU" b="1" dirty="0">
              <a:solidFill>
                <a:schemeClr val="accent1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335360" y="1600201"/>
            <a:ext cx="11521280" cy="4525963"/>
          </a:xfrm>
        </p:spPr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</a:rPr>
              <a:t>Дружбе?  Общению?  Уважению?  ЗОЖ? Активной жизненной позиции? Лидерству?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1081447">
            <a:off x="224820" y="2916838"/>
            <a:ext cx="4567542" cy="33373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936146">
            <a:off x="7248776" y="2594047"/>
            <a:ext cx="3493789" cy="2138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45104" y="4481736"/>
            <a:ext cx="3498005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 descr="C:\Users\Admin\Desktop\Новый логотип ЕДУ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2294" y="219392"/>
            <a:ext cx="1524254" cy="1536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7946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5360" y="0"/>
            <a:ext cx="10415371" cy="953589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accent1"/>
                </a:solidFill>
              </a:rPr>
              <a:t>Приоритеты классного руководителя </a:t>
            </a:r>
            <a:endParaRPr lang="ru-RU" b="1" dirty="0">
              <a:solidFill>
                <a:schemeClr val="accent1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65794214"/>
              </p:ext>
            </p:extLst>
          </p:nvPr>
        </p:nvGraphicFramePr>
        <p:xfrm>
          <a:off x="239349" y="1124744"/>
          <a:ext cx="10602822" cy="57398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13907"/>
                <a:gridCol w="6088915"/>
              </a:tblGrid>
              <a:tr h="389620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Задачи </a:t>
                      </a:r>
                      <a:endParaRPr lang="ru-RU" sz="2000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Механизмы решения </a:t>
                      </a:r>
                      <a:endParaRPr lang="ru-RU" sz="2000" dirty="0"/>
                    </a:p>
                  </a:txBody>
                  <a:tcPr marL="121920" marR="121920"/>
                </a:tc>
              </a:tr>
              <a:tr h="5343636">
                <a:tc>
                  <a:txBody>
                    <a:bodyPr/>
                    <a:lstStyle/>
                    <a:p>
                      <a:pPr marL="514350" indent="-514350">
                        <a:buNone/>
                      </a:pPr>
                      <a:r>
                        <a:rPr lang="ru-RU" sz="2400" b="1" dirty="0" smtClean="0"/>
                        <a:t>- Доброжелательные</a:t>
                      </a:r>
                      <a:r>
                        <a:rPr lang="ru-RU" sz="2400" b="1" baseline="0" dirty="0" smtClean="0"/>
                        <a:t> </a:t>
                      </a:r>
                      <a:r>
                        <a:rPr lang="ru-RU" sz="2400" b="1" dirty="0" smtClean="0"/>
                        <a:t>отношения в группе, команде, коллективе, общение, уважение.</a:t>
                      </a:r>
                    </a:p>
                    <a:p>
                      <a:pPr marL="514350" indent="-514350">
                        <a:buNone/>
                      </a:pPr>
                      <a:r>
                        <a:rPr lang="ru-RU" sz="2400" b="1" dirty="0" smtClean="0"/>
                        <a:t>- Общечеловеческие ценности (добро, толерантность и др.).</a:t>
                      </a:r>
                    </a:p>
                    <a:p>
                      <a:pPr marL="514350" indent="-514350">
                        <a:buNone/>
                      </a:pPr>
                      <a:r>
                        <a:rPr lang="ru-RU" sz="2400" b="1" dirty="0" smtClean="0"/>
                        <a:t>-  Внутренняя</a:t>
                      </a:r>
                      <a:r>
                        <a:rPr lang="ru-RU" sz="2400" b="1" baseline="0" dirty="0" smtClean="0"/>
                        <a:t> п</a:t>
                      </a:r>
                      <a:r>
                        <a:rPr lang="ru-RU" sz="2400" b="1" dirty="0" smtClean="0"/>
                        <a:t>озиция по отношению негативных явлений социального окружения.</a:t>
                      </a:r>
                    </a:p>
                    <a:p>
                      <a:pPr marL="514350" indent="-514350">
                        <a:buNone/>
                      </a:pPr>
                      <a:r>
                        <a:rPr lang="ru-RU" sz="2400" b="1" dirty="0" smtClean="0"/>
                        <a:t>- Активная гражданская и жизненная позиция.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>
                        <a:buFontTx/>
                        <a:buChar char="-"/>
                      </a:pPr>
                      <a:r>
                        <a:rPr lang="ru-RU" sz="2400" b="1" dirty="0" smtClean="0"/>
                        <a:t>  Отбор</a:t>
                      </a:r>
                      <a:r>
                        <a:rPr lang="ru-RU" sz="2400" b="1" baseline="0" dirty="0" smtClean="0"/>
                        <a:t> </a:t>
                      </a:r>
                      <a:r>
                        <a:rPr lang="ru-RU" sz="2400" b="1" i="1" baseline="0" dirty="0" err="1" smtClean="0"/>
                        <a:t>деятельностных</a:t>
                      </a:r>
                      <a:r>
                        <a:rPr lang="ru-RU" sz="2400" b="1" i="1" baseline="0" dirty="0" smtClean="0"/>
                        <a:t> практик, активных и интерактивных методов.</a:t>
                      </a:r>
                      <a:r>
                        <a:rPr lang="ru-RU" sz="2400" b="1" baseline="0" dirty="0" smtClean="0"/>
                        <a:t>, в т.ч. самоуправление, </a:t>
                      </a:r>
                      <a:r>
                        <a:rPr lang="ru-RU" sz="2400" b="1" baseline="0" dirty="0" err="1" smtClean="0"/>
                        <a:t>волонтерство</a:t>
                      </a:r>
                      <a:r>
                        <a:rPr lang="ru-RU" sz="2400" b="1" baseline="0" dirty="0" smtClean="0"/>
                        <a:t> и добровольчество, проф. пробы и практики и </a:t>
                      </a:r>
                      <a:r>
                        <a:rPr lang="ru-RU" sz="2400" b="1" baseline="0" dirty="0" err="1" smtClean="0"/>
                        <a:t>др</a:t>
                      </a:r>
                      <a:r>
                        <a:rPr lang="ru-RU" sz="2400" b="1" baseline="0" dirty="0" smtClean="0"/>
                        <a:t>….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ru-RU" sz="2400" b="1" baseline="0" dirty="0" smtClean="0"/>
                        <a:t>  Социально-педагогическое партнерство.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ru-RU" sz="2400" b="1" baseline="0" dirty="0" smtClean="0"/>
                        <a:t>  Сотрудничество с родителями.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ru-RU" sz="2400" b="1" baseline="0" dirty="0" smtClean="0"/>
                        <a:t>  Взаимодействие с членами педагогического коллектива по соблюдению законных интересов ребенка.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ru-RU" sz="2400" b="1" baseline="0" dirty="0" smtClean="0"/>
                        <a:t>  Комплексная поддержка трудных жизненных ситуаций ребенка.</a:t>
                      </a:r>
                      <a:endParaRPr lang="ru-RU" sz="2400" b="1" dirty="0"/>
                    </a:p>
                  </a:txBody>
                  <a:tcPr marL="121920" marR="121920"/>
                </a:tc>
              </a:tr>
            </a:tbl>
          </a:graphicData>
        </a:graphic>
      </p:graphicFrame>
      <p:pic>
        <p:nvPicPr>
          <p:cNvPr id="6" name="Picture 2" descr="C:\Users\Admin\Desktop\Новый логотип ЕДУ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7746" y="0"/>
            <a:ext cx="1524254" cy="1536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765108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accent1"/>
                </a:solidFill>
              </a:rPr>
              <a:t>Направления воспитательной деятельности (ФГОС ОО)</a:t>
            </a:r>
            <a:endParaRPr lang="ru-RU" b="1" dirty="0">
              <a:solidFill>
                <a:schemeClr val="accent1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06073633"/>
              </p:ext>
            </p:extLst>
          </p:nvPr>
        </p:nvGraphicFramePr>
        <p:xfrm>
          <a:off x="239350" y="1600200"/>
          <a:ext cx="10145621" cy="4881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40167"/>
                <a:gridCol w="5405454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направления  воспитания по ФГОС </a:t>
                      </a:r>
                      <a:endParaRPr lang="ru-RU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Модули</a:t>
                      </a:r>
                      <a:r>
                        <a:rPr lang="ru-RU" baseline="0" dirty="0" smtClean="0"/>
                        <a:t> </a:t>
                      </a:r>
                      <a:endParaRPr lang="ru-RU" dirty="0"/>
                    </a:p>
                  </a:txBody>
                  <a:tcPr marL="121920" marR="121920"/>
                </a:tc>
              </a:tr>
              <a:tr h="898769"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Гражданско-патриотическое воспитание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8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Социокультурное</a:t>
                      </a:r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и </a:t>
                      </a:r>
                      <a:r>
                        <a:rPr lang="ru-RU" sz="18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медиакультурное</a:t>
                      </a:r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воспитание</a:t>
                      </a:r>
                    </a:p>
                  </a:txBody>
                  <a:tcPr marL="121920" marR="1219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Воспитание гражданственности, патриотизма, уважения</a:t>
                      </a:r>
                      <a:endParaRPr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 правам, свободам и обязанностям человека </a:t>
                      </a:r>
                      <a:endParaRPr lang="ru-RU" sz="2000" dirty="0"/>
                    </a:p>
                  </a:txBody>
                  <a:tcPr marL="121920" marR="12192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01225"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Нравственное и духовное воспитание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Воспитание семейных ценностей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Формирование коммуникативной культуры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marL="121920" marR="1219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Воспитание духовно-нравственное, семейных ценностей, формирование коммуникативной культуры</a:t>
                      </a:r>
                    </a:p>
                    <a:p>
                      <a:endParaRPr lang="ru-RU" sz="20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1920" marR="12192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5660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Воспитание положительного отношения к труду и творчеству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Интеллектуальное воспитание</a:t>
                      </a:r>
                      <a:endParaRPr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1920" marR="1219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Воспитание трудолюбия, творческого отношения к учению, труду, жизни</a:t>
                      </a:r>
                      <a:endParaRPr lang="ru-RU" sz="2000" dirty="0" smtClean="0"/>
                    </a:p>
                    <a:p>
                      <a:endParaRPr lang="ru-RU" sz="2000" dirty="0"/>
                    </a:p>
                  </a:txBody>
                  <a:tcPr marL="121920" marR="12192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6812"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8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Здоровьесберегающее</a:t>
                      </a:r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воспитание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Правовое воспитание и культура безопасности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Экологическое воспитание</a:t>
                      </a:r>
                      <a:endParaRPr lang="ru-RU" dirty="0"/>
                    </a:p>
                  </a:txBody>
                  <a:tcPr marL="121920" marR="1219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Здоровьесбережение</a:t>
                      </a:r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  <a:r>
                        <a:rPr lang="ru-RU" sz="20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экологическое воспитание</a:t>
                      </a:r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и культура безопасности</a:t>
                      </a:r>
                      <a:endParaRPr lang="ru-RU" sz="2000" dirty="0"/>
                    </a:p>
                  </a:txBody>
                  <a:tcPr marL="121920" marR="12192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pic>
        <p:nvPicPr>
          <p:cNvPr id="6" name="Picture 2" descr="C:\Users\Admin\Desktop\Новый логотип ЕДУ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9320" y="105092"/>
            <a:ext cx="1317227" cy="1327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134817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778098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Разделы плана 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0170" y="969622"/>
            <a:ext cx="10184811" cy="5616624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Социальный паспорт класса/краткая характеристика классного коллектива (инвариантная часть)</a:t>
            </a:r>
          </a:p>
          <a:p>
            <a:pPr marL="514350" indent="-514350">
              <a:buAutoNum type="arabicPeriod"/>
            </a:pP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реализации программы воспитания ОО на текущий учебный год: тема, направленность, подпрограммы, ключевые события, перечень социальных партнеров и др. (вариативная часть)</a:t>
            </a:r>
          </a:p>
          <a:p>
            <a:pPr marL="514350" indent="-514350">
              <a:buAutoNum type="arabicPeriod"/>
            </a:pP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Расписание внеурочной деятельности и дополнительного образования обучающихся с персонифицированным списком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(инвариантная 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вариативная части)</a:t>
            </a:r>
          </a:p>
          <a:p>
            <a:pPr marL="514350" indent="-514350">
              <a:buAutoNum type="arabicPeriod"/>
            </a:pP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Календарный план-график мероприятий, событий с указанием формы, времени, места реализации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(инвариантная 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часть) </a:t>
            </a:r>
          </a:p>
          <a:p>
            <a:pPr marL="514350" indent="-514350">
              <a:buAutoNum type="arabicPeriod"/>
            </a:pP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взаимодействия классного руководителя с родительской общественностью классного 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коллектива с указанием тематики и формы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проведения, 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общих 4-х родительских встреч, индивидуальные формы взаимодействия (инвариантная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часть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514350" indent="-514350">
              <a:buAutoNum type="arabicPeriod"/>
            </a:pP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работы взаимодействия с педагогическим коллективом: перечень групповых и индивидуальных консультаций и др.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(инвариантная часть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514350" indent="-514350">
              <a:buAutoNum type="arabicPeriod"/>
            </a:pP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Приложения: протоколы родительских собраний, малых педсоветов и др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(вариативная часть)</a:t>
            </a:r>
          </a:p>
          <a:p>
            <a:pPr marL="0" indent="0">
              <a:buNone/>
            </a:pPr>
            <a:endParaRPr lang="ru-RU" sz="1800" b="1" dirty="0"/>
          </a:p>
          <a:p>
            <a:pPr marL="0" indent="0">
              <a:buNone/>
            </a:pPr>
            <a:endParaRPr lang="ru-RU" sz="1600" b="1" dirty="0" smtClean="0"/>
          </a:p>
          <a:p>
            <a:pPr marL="0" indent="0">
              <a:buNone/>
            </a:pPr>
            <a:endParaRPr lang="ru-RU" sz="1600" b="1" dirty="0"/>
          </a:p>
        </p:txBody>
      </p:sp>
      <p:pic>
        <p:nvPicPr>
          <p:cNvPr id="5" name="Picture 2" descr="C:\Users\Admin\Desktop\Новый логотип ЕДУ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2294" y="219392"/>
            <a:ext cx="1524254" cy="1536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911662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320040"/>
            <a:ext cx="9652000" cy="829491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Выводы  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1372" y="1580606"/>
            <a:ext cx="10097292" cy="494473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Выбор формата плана - решение образовательной организации (</a:t>
            </a:r>
            <a:r>
              <a:rPr lang="en-US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word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excel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электронный 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вариант .., закрепленное в локальном акте);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План носит комплексный характер и охватывает всю инвариантную часть. 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Содержание вариативной части плана на 100% определяет образовательная организация.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Форма документации классного руководителя – ПЛАН РАБОТЫ</a:t>
            </a: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C:\Users\Admin\Desktop\Новый логотип ЕДУ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2294" y="219392"/>
            <a:ext cx="1524254" cy="1536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073572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320040"/>
            <a:ext cx="9652000" cy="855617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accent1"/>
                </a:solidFill>
              </a:rPr>
              <a:t>Критерии оценивания специфики реализации воспитания в </a:t>
            </a:r>
            <a:r>
              <a:rPr lang="ru-RU" dirty="0" err="1" smtClean="0">
                <a:solidFill>
                  <a:schemeClr val="accent1"/>
                </a:solidFill>
              </a:rPr>
              <a:t>оо</a:t>
            </a:r>
            <a:r>
              <a:rPr lang="ru-RU" dirty="0" smtClean="0">
                <a:solidFill>
                  <a:schemeClr val="accent1"/>
                </a:solidFill>
              </a:rPr>
              <a:t> </a:t>
            </a:r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18011" y="1436914"/>
            <a:ext cx="10293531" cy="5212080"/>
          </a:xfrm>
        </p:spPr>
        <p:txBody>
          <a:bodyPr>
            <a:normAutofit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ru-RU" sz="1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вариативных модулей программы, выражающих специфику реализации программы воспитания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sz="1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Совместная деятельность субъектов воспитания  (школьники, родители, педагоги)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sz="1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Курсы внеурочной деятельности: направленность, формы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sz="1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взаимодействия с родительской общественностью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sz="1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Деятельностные</a:t>
            </a:r>
            <a:r>
              <a:rPr lang="ru-RU" sz="1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формы освоения социокультурного пространства школы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sz="1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Уникальные формы и содержание реализации самоуправления/общественных детских объединений</a:t>
            </a:r>
          </a:p>
          <a:p>
            <a:pPr lvl="0"/>
            <a:endParaRPr lang="ru-RU" sz="1800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C:\Users\Admin\Desktop\Новый логотип ЕДУ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2294" y="219392"/>
            <a:ext cx="1524254" cy="1536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873569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6458" y="2619103"/>
            <a:ext cx="10027920" cy="54864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accent1"/>
                </a:solidFill>
              </a:rPr>
              <a:t>Как поддержать свою профессиональную компетентность? </a:t>
            </a:r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09007" y="1609416"/>
            <a:ext cx="10489474" cy="5039578"/>
          </a:xfrm>
        </p:spPr>
        <p:txBody>
          <a:bodyPr/>
          <a:lstStyle/>
          <a:p>
            <a:pPr>
              <a:buNone/>
            </a:pPr>
            <a:endParaRPr lang="ru-RU" dirty="0"/>
          </a:p>
        </p:txBody>
      </p:sp>
      <p:pic>
        <p:nvPicPr>
          <p:cNvPr id="5" name="Picture 2" descr="C:\Users\Admin\Desktop\Новый логотип ЕДУ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4779" y="219391"/>
            <a:ext cx="1741769" cy="1755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977235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rot="19140000">
            <a:off x="1338958" y="1713342"/>
            <a:ext cx="7531497" cy="1204306"/>
          </a:xfrm>
        </p:spPr>
        <p:txBody>
          <a:bodyPr/>
          <a:lstStyle/>
          <a:p>
            <a:pPr algn="ctr"/>
            <a: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Городской  ресурсный центр 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модернизации воспитательной деятельности  в образовательных организациях города Екатеринбурга на 2020-2023 гг. </a:t>
            </a: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 rot="19140000">
            <a:off x="1755245" y="2454597"/>
            <a:ext cx="8681508" cy="329259"/>
          </a:xfrm>
        </p:spPr>
        <p:txBody>
          <a:bodyPr/>
          <a:lstStyle/>
          <a:p>
            <a:r>
              <a:rPr lang="ru-RU" dirty="0" smtClean="0">
                <a:solidFill>
                  <a:srgbClr val="7030A0"/>
                </a:solidFill>
              </a:rPr>
              <a:t>ЕКАТЕРИНБУРГСКИЙ ДОМ УЧИТЕЛЯ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1026" name="Picture 2" descr="C:\Users\Admin\Desktop\Новый логотип ЕДУ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15" y="-5352"/>
            <a:ext cx="2032339" cy="1536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521778" y="3546999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участия общеобразовательных школ города в деятельности ГРЦ по модернизации воспитательного пространства Екатеринбурга. </a:t>
            </a:r>
          </a:p>
        </p:txBody>
      </p:sp>
    </p:spTree>
    <p:extLst>
      <p:ext uri="{BB962C8B-B14F-4D97-AF65-F5344CB8AC3E}">
        <p14:creationId xmlns:p14="http://schemas.microsoft.com/office/powerpoint/2010/main" val="28941033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5" y="274638"/>
            <a:ext cx="10620102" cy="1143000"/>
          </a:xfrm>
        </p:spPr>
        <p:txBody>
          <a:bodyPr>
            <a:noAutofit/>
          </a:bodyPr>
          <a:lstStyle/>
          <a:p>
            <a:r>
              <a:rPr lang="ru-RU" sz="2800" b="1" dirty="0" smtClean="0"/>
              <a:t>Уровни воспитательных результатов учитываются при определении цели воспитания </a:t>
            </a:r>
            <a:endParaRPr lang="ru-RU" sz="2800" b="1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62807572"/>
              </p:ext>
            </p:extLst>
          </p:nvPr>
        </p:nvGraphicFramePr>
        <p:xfrm>
          <a:off x="137456" y="1510394"/>
          <a:ext cx="10436925" cy="51399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41810"/>
                <a:gridCol w="2543452"/>
                <a:gridCol w="2894273"/>
                <a:gridCol w="3157390"/>
              </a:tblGrid>
              <a:tr h="539814"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Направление ВД</a:t>
                      </a:r>
                      <a:endParaRPr lang="ru-RU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Arial"/>
                          <a:ea typeface="Times New Roman"/>
                          <a:cs typeface="Times New Roman"/>
                        </a:rPr>
                        <a:t>ФГОС НОО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0" marR="63500" marT="47625" marB="476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Arial"/>
                          <a:ea typeface="Times New Roman"/>
                          <a:cs typeface="Times New Roman"/>
                        </a:rPr>
                        <a:t>ФГОС ООО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0" marR="63500" marT="47625" marB="476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Arial"/>
                          <a:ea typeface="Times New Roman"/>
                          <a:cs typeface="Times New Roman"/>
                        </a:rPr>
                        <a:t>ФГОС СОО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0" marR="63500" marT="47625" marB="47625"/>
                </a:tc>
              </a:tr>
              <a:tr h="2129677"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Гражданско-патриотическое</a:t>
                      </a:r>
                      <a:endParaRPr lang="ru-RU" sz="2000" b="1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Знакомство с историко-культурной, этнической и муниципальной/ региональной спецификой</a:t>
                      </a:r>
                      <a:endParaRPr lang="ru-RU" sz="2000" b="1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Формирование российской гражданской идентичности</a:t>
                      </a:r>
                      <a:r>
                        <a:rPr lang="ru-RU" sz="20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с учетом </a:t>
                      </a:r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историко-культурной и этнической специфику региона</a:t>
                      </a:r>
                      <a:endParaRPr lang="ru-RU" sz="2000" b="1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lvl="0"/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Готовность к защите интересов Отечества;</a:t>
                      </a:r>
                    </a:p>
                    <a:p>
                      <a:pPr lvl="0"/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подготовка к патриотическому служению, социально-значимая деятельность</a:t>
                      </a:r>
                    </a:p>
                  </a:txBody>
                  <a:tcPr marL="121920" marR="121920"/>
                </a:tc>
              </a:tr>
              <a:tr h="22747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+mn-lt"/>
                          <a:ea typeface="Times New Roman"/>
                          <a:cs typeface="Times New Roman"/>
                        </a:rPr>
                        <a:t>Коммуникативное</a:t>
                      </a:r>
                      <a:endParaRPr lang="ru-RU" sz="2000" b="1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3500" marR="63500" marT="47625" marB="47625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SzPts val="1000"/>
                        <a:buFont typeface="Symbol"/>
                        <a:buNone/>
                        <a:tabLst>
                          <a:tab pos="457200" algn="l"/>
                        </a:tabLst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Формирование </a:t>
                      </a:r>
                      <a:r>
                        <a:rPr lang="ru-RU" sz="2000" b="1" baseline="0" dirty="0" smtClean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коммуникативных </a:t>
                      </a:r>
                      <a:r>
                        <a:rPr lang="ru-RU" sz="2000" b="1" dirty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навыков, навыков </a:t>
                      </a:r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самоорганизации в группе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3500" marR="63500" marT="47625" marB="47625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SzPts val="1000"/>
                        <a:buFont typeface="Symbol"/>
                        <a:buNone/>
                        <a:tabLst>
                          <a:tab pos="457200" algn="l"/>
                        </a:tabLs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Формирование позитивной самооценки, самоуважения, конструктивных способов </a:t>
                      </a:r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выражения</a:t>
                      </a:r>
                      <a:r>
                        <a:rPr lang="ru-RU" sz="2000" b="1" baseline="0" dirty="0" smtClean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3500" marR="63500" marT="47625" marB="47625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SzPts val="1000"/>
                        <a:buFont typeface="Symbol"/>
                        <a:buNone/>
                        <a:tabLst>
                          <a:tab pos="457200" algn="l"/>
                        </a:tabLs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Готовность и способность вести диалог с другими людьми и достигать в нем взаимопонимания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3500" marR="63500" marT="47625" marB="47625"/>
                </a:tc>
              </a:tr>
            </a:tbl>
          </a:graphicData>
        </a:graphic>
      </p:graphicFrame>
      <p:pic>
        <p:nvPicPr>
          <p:cNvPr id="5" name="Picture 2" descr="http://moukornilovo.ucoz.ru/documents/fgo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136" y="5233308"/>
            <a:ext cx="1461407" cy="1076052"/>
          </a:xfrm>
          <a:prstGeom prst="rect">
            <a:avLst/>
          </a:prstGeom>
          <a:noFill/>
        </p:spPr>
      </p:pic>
      <p:pic>
        <p:nvPicPr>
          <p:cNvPr id="7" name="Picture 2" descr="C:\Users\Admin\Desktop\Новый логотип ЕДУ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7746" y="76291"/>
            <a:ext cx="1524254" cy="1536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5451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dmin\Desktop\Новый логотип ЕДУ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00" y="-1"/>
            <a:ext cx="916131" cy="1126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85432" y="92532"/>
            <a:ext cx="10871209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Распоряжение   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Департамента образования Администрации города Екатеринбурга от 17.02.2021   </a:t>
            </a:r>
            <a:r>
              <a:rPr lang="ru-RU" sz="1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220/46/36 </a:t>
            </a:r>
            <a:endParaRPr lang="ru-RU" sz="16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присвоении статуса городского ресурсного центра  по модернизации воспитательной деятельности в образовательных организациях города Екатеринбурга на 2020-2023 гг</a:t>
            </a:r>
            <a:r>
              <a:rPr lang="ru-RU" sz="1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.»</a:t>
            </a:r>
          </a:p>
          <a:p>
            <a:endParaRPr lang="ru-RU" sz="1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деятельности ГРЦ 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</a:p>
          <a:p>
            <a:pPr algn="ctr"/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модернизация единого воспитательного пространства общеобразовательных школ на уровне МО «город </a:t>
            </a:r>
            <a: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Екатеринбург»</a:t>
            </a:r>
          </a:p>
          <a:p>
            <a:pPr algn="ctr"/>
            <a:endParaRPr lang="ru-RU" sz="2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САЙТ ДОМА УЧИТЕЛЯ</a:t>
            </a:r>
          </a:p>
          <a:p>
            <a:pPr algn="ctr"/>
            <a: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–РЕСУРСНЫЕ ЦЕНТРЫ. </a:t>
            </a:r>
            <a:r>
              <a:rPr lang="ru-RU" sz="200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ВОСПИТАНИЕ.</a:t>
            </a:r>
            <a:endParaRPr lang="ru-RU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5418" y="3424239"/>
            <a:ext cx="19049" cy="14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Прямая со стрелкой 4"/>
          <p:cNvCxnSpPr/>
          <p:nvPr/>
        </p:nvCxnSpPr>
        <p:spPr>
          <a:xfrm>
            <a:off x="10704512" y="1981100"/>
            <a:ext cx="384043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860738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7130975"/>
              </p:ext>
            </p:extLst>
          </p:nvPr>
        </p:nvGraphicFramePr>
        <p:xfrm>
          <a:off x="1199456" y="548680"/>
          <a:ext cx="8928992" cy="1752600"/>
        </p:xfrm>
        <a:graphic>
          <a:graphicData uri="http://schemas.openxmlformats.org/drawingml/2006/table">
            <a:tbl>
              <a:tblPr firstRow="1" firstCol="1" bandRow="1"/>
              <a:tblGrid>
                <a:gridCol w="1587872"/>
                <a:gridCol w="4844843"/>
                <a:gridCol w="2496277"/>
              </a:tblGrid>
              <a:tr h="4320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№/кураторы</a:t>
                      </a:r>
                      <a:r>
                        <a:rPr lang="ru-RU" sz="1000" baseline="0" dirty="0" smtClean="0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группы – члены Координационного совета (КС)</a:t>
                      </a:r>
                      <a:endParaRPr lang="ru-RU" sz="1000" dirty="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Модуль </a:t>
                      </a:r>
                      <a:endParaRPr lang="ru-RU" sz="1100" dirty="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ШКОЛЫ/РРЦ</a:t>
                      </a:r>
                      <a:endParaRPr lang="ru-RU" sz="1100" dirty="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row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r>
                        <a:rPr lang="ru-RU" sz="1100" baseline="0" dirty="0" smtClean="0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группа РРЦ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dirty="0" smtClean="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ОО</a:t>
                      </a:r>
                      <a:r>
                        <a:rPr lang="ru-RU" sz="1100" baseline="0" dirty="0" smtClean="0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№ 2, 45, 138</a:t>
                      </a:r>
                      <a:endParaRPr lang="ru-RU" sz="1100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Классное руководство и наставничество.</a:t>
                      </a:r>
                      <a:endParaRPr lang="ru-RU" sz="1100" dirty="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185 (ВИ), 17 (ЛЕН), </a:t>
                      </a:r>
                      <a:endParaRPr lang="ru-RU" sz="1200" dirty="0" smtClean="0">
                        <a:solidFill>
                          <a:srgbClr val="7030A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159 </a:t>
                      </a:r>
                      <a:r>
                        <a:rPr lang="ru-RU" sz="1200" dirty="0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( ЛЕН) </a:t>
                      </a:r>
                      <a:endParaRPr lang="ru-RU" sz="1100" dirty="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Работа с </a:t>
                      </a:r>
                      <a:r>
                        <a:rPr lang="ru-RU" sz="1200" dirty="0" smtClean="0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родителями</a:t>
                      </a:r>
                      <a:endParaRPr lang="ru-RU" sz="1100" dirty="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48 (ВИ), 59 (ЧК) </a:t>
                      </a:r>
                      <a:endParaRPr lang="ru-RU" sz="1100" dirty="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Школьная служба примирения (авторский модуль)</a:t>
                      </a:r>
                      <a:endParaRPr lang="ru-RU" sz="1100" dirty="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99 (ОРДЖО)</a:t>
                      </a:r>
                      <a:endParaRPr lang="ru-RU" sz="1100" dirty="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Экскурсии, </a:t>
                      </a:r>
                      <a:r>
                        <a:rPr lang="ru-RU" sz="1200" dirty="0" smtClean="0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походы</a:t>
                      </a:r>
                      <a:r>
                        <a:rPr lang="ru-RU" sz="1200" dirty="0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, экспедиции </a:t>
                      </a:r>
                      <a:endParaRPr lang="ru-RU" sz="1100" dirty="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97 (</a:t>
                      </a:r>
                      <a:r>
                        <a:rPr lang="ru-RU" sz="1200" dirty="0" err="1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Окт</a:t>
                      </a:r>
                      <a:r>
                        <a:rPr lang="ru-RU" sz="1200" dirty="0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)</a:t>
                      </a:r>
                      <a:endParaRPr lang="ru-RU" sz="1100" dirty="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598268"/>
              </p:ext>
            </p:extLst>
          </p:nvPr>
        </p:nvGraphicFramePr>
        <p:xfrm>
          <a:off x="1199456" y="2492897"/>
          <a:ext cx="8928992" cy="767969"/>
        </p:xfrm>
        <a:graphic>
          <a:graphicData uri="http://schemas.openxmlformats.org/drawingml/2006/table">
            <a:tbl>
              <a:tblPr firstRow="1" firstCol="1" bandRow="1"/>
              <a:tblGrid>
                <a:gridCol w="1536171"/>
                <a:gridCol w="4896544"/>
                <a:gridCol w="2496277"/>
              </a:tblGrid>
              <a:tr h="210312">
                <a:tc rowSpan="3">
                  <a:txBody>
                    <a:bodyPr/>
                    <a:lstStyle/>
                    <a:p>
                      <a:pPr marL="228600" indent="-228600">
                        <a:lnSpc>
                          <a:spcPct val="115000"/>
                        </a:lnSpc>
                        <a:spcAft>
                          <a:spcPts val="0"/>
                        </a:spcAft>
                        <a:buAutoNum type="arabicPlain" startAt="2"/>
                      </a:pPr>
                      <a:r>
                        <a:rPr lang="ru-RU" sz="1200" dirty="0" smtClean="0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группа РРЦ</a:t>
                      </a:r>
                      <a:endParaRPr lang="ru-RU" sz="1100" dirty="0" smtClean="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100" dirty="0" smtClean="0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ОО</a:t>
                      </a:r>
                      <a:r>
                        <a:rPr lang="ru-RU" sz="1100" baseline="0" dirty="0" smtClean="0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№ 88, 167</a:t>
                      </a:r>
                      <a:endParaRPr lang="ru-RU" sz="1200" dirty="0" smtClean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Школьный урок</a:t>
                      </a:r>
                      <a:endParaRPr lang="ru-RU" sz="110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88 ( Кир)</a:t>
                      </a:r>
                      <a:endParaRPr lang="ru-RU" sz="110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Курсы внеурочной деятельности</a:t>
                      </a:r>
                      <a:endParaRPr lang="ru-RU" sz="1100" dirty="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104 (ЖД)</a:t>
                      </a:r>
                      <a:endParaRPr lang="ru-RU" sz="110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734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Профориентация </a:t>
                      </a:r>
                      <a:endParaRPr lang="ru-RU" sz="1100" dirty="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164 ( Кир)</a:t>
                      </a:r>
                      <a:endParaRPr lang="ru-RU" sz="1100" dirty="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5089031"/>
              </p:ext>
            </p:extLst>
          </p:nvPr>
        </p:nvGraphicFramePr>
        <p:xfrm>
          <a:off x="1199456" y="3717032"/>
          <a:ext cx="8928992" cy="1261872"/>
        </p:xfrm>
        <a:graphic>
          <a:graphicData uri="http://schemas.openxmlformats.org/drawingml/2006/table">
            <a:tbl>
              <a:tblPr firstRow="1" firstCol="1" bandRow="1"/>
              <a:tblGrid>
                <a:gridCol w="1536171"/>
                <a:gridCol w="4974552"/>
                <a:gridCol w="2418269"/>
              </a:tblGrid>
              <a:tr h="0"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 группа РРЦ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ОО № 7,  84, 173</a:t>
                      </a:r>
                      <a:endParaRPr lang="ru-RU" sz="1100" dirty="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Самоуправление</a:t>
                      </a:r>
                      <a:endParaRPr lang="ru-RU" sz="1100" dirty="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28 (ОКТ), 52 (ЧК), 135 (ЧК), 175 (ЛЕН)</a:t>
                      </a:r>
                      <a:endParaRPr lang="ru-RU" sz="110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Детские общественные объединения</a:t>
                      </a:r>
                      <a:endParaRPr lang="ru-RU" sz="1100" dirty="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 (ВИ), 84 (ЧК), 173 (Лен), 98 (Ордж)</a:t>
                      </a:r>
                      <a:endParaRPr lang="ru-RU" sz="110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Волонтерство</a:t>
                      </a:r>
                      <a:endParaRPr lang="ru-RU" sz="1100" dirty="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93 (лен), 71 (ОКТ), </a:t>
                      </a:r>
                      <a:r>
                        <a:rPr lang="ru-RU" sz="1200" dirty="0" smtClean="0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170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200" dirty="0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( ЖД), 95 (</a:t>
                      </a:r>
                      <a:r>
                        <a:rPr lang="ru-RU" sz="1200" dirty="0" err="1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Орджо</a:t>
                      </a:r>
                      <a:r>
                        <a:rPr lang="ru-RU" sz="1200" dirty="0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)</a:t>
                      </a:r>
                      <a:endParaRPr lang="ru-RU" sz="1100" dirty="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448708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2157770"/>
              </p:ext>
            </p:extLst>
          </p:nvPr>
        </p:nvGraphicFramePr>
        <p:xfrm>
          <a:off x="1679509" y="908721"/>
          <a:ext cx="9313034" cy="806961"/>
        </p:xfrm>
        <a:graphic>
          <a:graphicData uri="http://schemas.openxmlformats.org/drawingml/2006/table">
            <a:tbl>
              <a:tblPr firstRow="1" firstCol="1" bandRow="1"/>
              <a:tblGrid>
                <a:gridCol w="1632181"/>
                <a:gridCol w="3648405"/>
                <a:gridCol w="4032448"/>
              </a:tblGrid>
              <a:tr h="8069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 группа РРЦ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ОО </a:t>
                      </a:r>
                      <a:r>
                        <a:rPr lang="ru-RU" sz="1200" smtClean="0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№ 16, 125</a:t>
                      </a:r>
                      <a:r>
                        <a:rPr lang="ru-RU" sz="1200" baseline="0" smtClean="0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ru-RU" sz="1200" baseline="0" dirty="0" smtClean="0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202</a:t>
                      </a:r>
                      <a:endParaRPr lang="ru-RU" sz="1100" dirty="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Ключевые </a:t>
                      </a:r>
                      <a:r>
                        <a:rPr lang="ru-RU" sz="1200" dirty="0" smtClean="0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общешкольные </a:t>
                      </a:r>
                      <a:r>
                        <a:rPr lang="ru-RU" sz="1200" dirty="0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дела</a:t>
                      </a:r>
                      <a:endParaRPr lang="ru-RU" sz="1100" dirty="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125 (КИР), 87 (ЧК), 116 (ВИ), 61 (ЧК),  67 (ОРДЖО), 69 (ВИ), 10 (ЛЕН), 19 (ЛЕН),  44 (ЧК)</a:t>
                      </a:r>
                      <a:endParaRPr lang="ru-RU" sz="1100" dirty="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7590103"/>
              </p:ext>
            </p:extLst>
          </p:nvPr>
        </p:nvGraphicFramePr>
        <p:xfrm>
          <a:off x="1679509" y="1988840"/>
          <a:ext cx="9313034" cy="420624"/>
        </p:xfrm>
        <a:graphic>
          <a:graphicData uri="http://schemas.openxmlformats.org/drawingml/2006/table">
            <a:tbl>
              <a:tblPr firstRow="1" firstCol="1" bandRow="1"/>
              <a:tblGrid>
                <a:gridCol w="1632181"/>
                <a:gridCol w="3648405"/>
                <a:gridCol w="4032448"/>
              </a:tblGrid>
              <a:tr h="0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 группа</a:t>
                      </a:r>
                      <a:r>
                        <a:rPr lang="ru-RU" sz="1200" baseline="0" dirty="0" smtClean="0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РРЦ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aseline="0" dirty="0" smtClean="0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ОО № 4, 177</a:t>
                      </a:r>
                      <a:endParaRPr lang="ru-RU" sz="1100" dirty="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Школьные медиа</a:t>
                      </a:r>
                      <a:endParaRPr lang="ru-RU" sz="1100" dirty="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63 (ВИ), 177 (ЧК), 200 (ЧК), 4 (ЖД)</a:t>
                      </a:r>
                      <a:endParaRPr lang="ru-RU" sz="110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Организация предметно-эстетической среды</a:t>
                      </a:r>
                      <a:endParaRPr lang="ru-RU" sz="1100" dirty="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21 (ЧК), 148, 50 (ЖД)</a:t>
                      </a:r>
                      <a:endParaRPr lang="ru-RU" sz="1100" dirty="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912"/>
              </p:ext>
            </p:extLst>
          </p:nvPr>
        </p:nvGraphicFramePr>
        <p:xfrm>
          <a:off x="1679509" y="188640"/>
          <a:ext cx="9313034" cy="576064"/>
        </p:xfrm>
        <a:graphic>
          <a:graphicData uri="http://schemas.openxmlformats.org/drawingml/2006/table">
            <a:tbl>
              <a:tblPr firstRow="1" firstCol="1" bandRow="1"/>
              <a:tblGrid>
                <a:gridCol w="1632181"/>
                <a:gridCol w="3648405"/>
                <a:gridCol w="4032448"/>
              </a:tblGrid>
              <a:tr h="5760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№/кураторы</a:t>
                      </a:r>
                      <a:r>
                        <a:rPr lang="ru-RU" sz="1200" baseline="0" dirty="0" smtClean="0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–члены КС</a:t>
                      </a:r>
                      <a:endParaRPr lang="ru-RU" sz="1100" dirty="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Модуль </a:t>
                      </a:r>
                      <a:endParaRPr lang="ru-RU" sz="1100" dirty="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ШКОЛЫ/РРЦ</a:t>
                      </a:r>
                      <a:endParaRPr lang="ru-RU" sz="1100" dirty="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7081669"/>
              </p:ext>
            </p:extLst>
          </p:nvPr>
        </p:nvGraphicFramePr>
        <p:xfrm>
          <a:off x="1679509" y="2996952"/>
          <a:ext cx="9217024" cy="1051560"/>
        </p:xfrm>
        <a:graphic>
          <a:graphicData uri="http://schemas.openxmlformats.org/drawingml/2006/table">
            <a:tbl>
              <a:tblPr firstRow="1" firstCol="1" bandRow="1"/>
              <a:tblGrid>
                <a:gridCol w="1536171"/>
                <a:gridCol w="3648405"/>
                <a:gridCol w="4032448"/>
              </a:tblGrid>
              <a:tr h="0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 группа РРЦ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ОО № 62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Авторский модуль «Школьный музей» </a:t>
                      </a:r>
                      <a:endParaRPr lang="ru-RU" sz="1100" dirty="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12 (ВИ), 131, 142 (ЧК), 67 </a:t>
                      </a:r>
                      <a:endParaRPr lang="ru-RU" sz="1100" dirty="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( ОРДЖО)</a:t>
                      </a:r>
                      <a:endParaRPr lang="ru-RU" sz="1100" dirty="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Авторские модули: «Здоровьесбрежение»</a:t>
                      </a:r>
                      <a:endParaRPr lang="ru-RU" sz="110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«Театр ИГРА»</a:t>
                      </a:r>
                      <a:endParaRPr lang="ru-RU" sz="110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100 (ОРДЖО)</a:t>
                      </a:r>
                      <a:endParaRPr lang="ru-RU" sz="1100" dirty="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22 (ОРДЖО)</a:t>
                      </a:r>
                      <a:endParaRPr lang="ru-RU" sz="1100" dirty="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2263937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31371" y="197347"/>
            <a:ext cx="1104122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Март –май 2021 года </a:t>
            </a: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педагогические онлайн –кафе «Практикум-презентация </a:t>
            </a:r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работы РРЦ с участием педагогической общественности города: зам. директора, классные руководители, педагоги-организаторы….</a:t>
            </a:r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(формат проведения, </a:t>
            </a: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 подготовки</a:t>
            </a:r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!)</a:t>
            </a:r>
            <a:endParaRPr lang="ru-RU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16:00! </a:t>
            </a:r>
          </a:p>
          <a:p>
            <a:pPr algn="just"/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31.03.2021 (группа № 3 РРЦ) – самоуправление, ДОО, </a:t>
            </a:r>
            <a:r>
              <a:rPr lang="ru-RU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волонтерство</a:t>
            </a:r>
            <a:endParaRPr lang="ru-RU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07.04.2021 (группа № 5 РРЦ) – школьные медиа, организация П-Э среды</a:t>
            </a:r>
          </a:p>
          <a:p>
            <a:pPr algn="just"/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14.04.2021  (группа № 6 РРЦ) – авторские модули</a:t>
            </a:r>
          </a:p>
          <a:p>
            <a:pPr algn="just"/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21.04.2021 (группа № 4 РРЦ) – ключевые общешкольные дела</a:t>
            </a:r>
          </a:p>
          <a:p>
            <a:pPr algn="just"/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28.04. 2021 (группа № 2 РРЦ) -  школьный урок, курсы внеурочной деятельности, профориентация</a:t>
            </a:r>
          </a:p>
          <a:p>
            <a:pPr algn="just"/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12.05.2021 (группа № 1 РРЦ) – классное руководство, работа с родителями, школьная служба примирения, экскурсии</a:t>
            </a:r>
          </a:p>
          <a:p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26.05.2021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финальное педагогическое кафе ГРЦ/РРЦ</a:t>
            </a:r>
          </a:p>
          <a:p>
            <a:endParaRPr lang="ru-RU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515659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9350" y="260649"/>
            <a:ext cx="11425269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2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Осуществление ГРЦ совместно с РРЦ комплекса </a:t>
            </a:r>
            <a:r>
              <a:rPr lang="ru-RU" sz="1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адресных, дифференцированных методических </a:t>
            </a:r>
            <a:r>
              <a:rPr lang="ru-RU" sz="12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услуг для ОО</a:t>
            </a:r>
          </a:p>
          <a:p>
            <a:endParaRPr lang="ru-RU" sz="1600" dirty="0" smtClean="0">
              <a:solidFill>
                <a:srgbClr val="0070C0"/>
              </a:solidFill>
              <a:latin typeface="Times New Roman" panose="02020603050405020304" pitchFamily="18" charset="0"/>
            </a:endParaRPr>
          </a:p>
          <a:p>
            <a:r>
              <a:rPr lang="ru-RU" sz="1600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В  комплекс </a:t>
            </a:r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</a:rPr>
              <a:t>входит: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600" b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предметно-методический 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сервис </a:t>
            </a:r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</a:rPr>
              <a:t>(предоставление пакета эффективных технологий обучения и воспитания, подготовка методических пособий);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600" b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мониторинговый 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сервис </a:t>
            </a:r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</a:rPr>
              <a:t>(разработка инструментария мониторинга организации воспитательной деятельности, проведение диагностических исследований);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600" b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консалтинговый 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сервис </a:t>
            </a:r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</a:rPr>
              <a:t>(практико-ориентированное консультирование по решению актуальных педагогических и управленческих задач);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600" b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экспертный 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сервис </a:t>
            </a:r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</a:rPr>
              <a:t>(редактирование методических продуктов);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600" b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информационно-библиотечный 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сервис </a:t>
            </a:r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</a:rPr>
              <a:t>(поиск, накопление, систематизация и трансферт научно-методической и психолого-педагогической информации, создание информационных банков данных, издание методической продукции);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600" b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маркетинговый 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сервис </a:t>
            </a:r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</a:rPr>
              <a:t>(изучение востребованных социумом видов, форматов событий/технологий в области воспитания, определение степени удовлетворения проведенных событий в МОО);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600" b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методический 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консалтинг, методический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коучинг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(т</a:t>
            </a:r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</a:rPr>
              <a:t>ренинг) для оказания оперативной методической поддержки, повышения уровня методологической, технологической культуры педагогов.</a:t>
            </a:r>
            <a:endParaRPr lang="ru-RU" sz="1600" b="0" i="0" dirty="0">
              <a:solidFill>
                <a:srgbClr val="0070C0"/>
              </a:solidFill>
              <a:effectLst/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852195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dmin\Desktop\Новый логотип ЕДУ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00" y="0"/>
            <a:ext cx="916131" cy="692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3812" y="0"/>
            <a:ext cx="11713301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ПРОДУКТ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ГОРОДСКОГО СЕТЕВОГО ПРОЕКТА В РАМКАХ ДЕЯТЕЛЬНОСТИ 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ГРЦ/РРЦ</a:t>
            </a:r>
          </a:p>
          <a:p>
            <a:pPr algn="ctr"/>
            <a:endParaRPr lang="ru-RU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Муниципальная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модель  </a:t>
            </a: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модернизации воспитательной деятельности  в общеобразовательных организациях с разработкой нормативно-правовых, организационно-содержательных, мониторинговых материалов для ее внедрения и функционирования;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электронного банка  </a:t>
            </a: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лучших практико-ориентированных методических разработок, методических рекомендаций по разработке, апробации    и реализации  рабочей Программы воспитания;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муниципального виртуального навигатора (атласа) </a:t>
            </a: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инновационных воспитательных практик  методик, технологий;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информационно-библиотечного сервиса  </a:t>
            </a: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 мобильной систематизации и трансферта между ОО города методических продуктов, материалов;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Презентация деятельности ГРЦ  </a:t>
            </a: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профессиональному сообществу и широкой общественности города   с целью повышения статуса специалистов в области воспитания,  уровня компетенции всех субъектов воспитательного процесса 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ru-RU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3418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320040"/>
            <a:ext cx="9652000" cy="894806"/>
          </a:xfrm>
        </p:spPr>
        <p:txBody>
          <a:bodyPr/>
          <a:lstStyle/>
          <a:p>
            <a:r>
              <a:rPr lang="ru-RU" dirty="0" smtClean="0">
                <a:solidFill>
                  <a:schemeClr val="accent1"/>
                </a:solidFill>
              </a:rPr>
              <a:t>Подводим итоги: </a:t>
            </a:r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1609416"/>
            <a:ext cx="10023566" cy="4846320"/>
          </a:xfrm>
        </p:spPr>
        <p:txBody>
          <a:bodyPr/>
          <a:lstStyle/>
          <a:p>
            <a:pPr marL="514350" indent="-514350">
              <a:buFont typeface="Wingdings 2"/>
              <a:buAutoNum type="arabicPeriod"/>
            </a:pP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для Вас на </a:t>
            </a:r>
            <a:r>
              <a:rPr lang="ru-RU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вебинаре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было связано с положительными эмоциями? </a:t>
            </a:r>
          </a:p>
          <a:p>
            <a:pPr marL="514350" indent="-514350">
              <a:buFont typeface="Wingdings 2"/>
              <a:buAutoNum type="arabicPeriod"/>
            </a:pP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каких вопросах удалось разобраться?</a:t>
            </a:r>
          </a:p>
          <a:p>
            <a:pPr marL="0" indent="0"/>
            <a:endParaRPr lang="ru-RU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None/>
            </a:pPr>
            <a:endParaRPr lang="ru-RU" b="1" dirty="0" smtClean="0"/>
          </a:p>
        </p:txBody>
      </p:sp>
      <p:pic>
        <p:nvPicPr>
          <p:cNvPr id="6146" name="Picture 2" descr="https://moe-online.ru/media_new/8/8/2/9/8/5/nn490568/original_photo-thumb_72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25643" y="1061808"/>
            <a:ext cx="2223407" cy="2223407"/>
          </a:xfrm>
          <a:prstGeom prst="rect">
            <a:avLst/>
          </a:prstGeom>
          <a:noFill/>
        </p:spPr>
      </p:pic>
      <p:pic>
        <p:nvPicPr>
          <p:cNvPr id="6148" name="Picture 4" descr="https://sun9-7.userapi.com/9dty2crl2wGiEyy6BlliJU3CPiBUPWQD0RwjAw/Dh-jzZyg-4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526971"/>
            <a:ext cx="4367299" cy="2906713"/>
          </a:xfrm>
          <a:prstGeom prst="rect">
            <a:avLst/>
          </a:prstGeom>
          <a:noFill/>
        </p:spPr>
      </p:pic>
      <p:pic>
        <p:nvPicPr>
          <p:cNvPr id="6152" name="Picture 8" descr="https://fs.znanio.ru/7ec5d2/1e/a7/da648f7d0b45ee6c833eb6cb3a45d516e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81866" y="3591439"/>
            <a:ext cx="3536222" cy="24797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010413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59562" y="6063391"/>
            <a:ext cx="115530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prstClr val="black"/>
                </a:solidFill>
              </a:rPr>
              <a:t>Распоряжение Правительства Российской Федерации от 29.05.2015 № 996-р </a:t>
            </a:r>
            <a:br>
              <a:rPr lang="ru-RU" b="1" dirty="0" smtClean="0">
                <a:solidFill>
                  <a:prstClr val="black"/>
                </a:solidFill>
              </a:rPr>
            </a:br>
            <a:r>
              <a:rPr lang="ru-RU" b="1" dirty="0" smtClean="0">
                <a:solidFill>
                  <a:prstClr val="black"/>
                </a:solidFill>
              </a:rPr>
              <a:t>«Об утверждении Стратегии развития воспитания в Российской Федерации на период до 2025 года»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690210" y="407884"/>
            <a:ext cx="8834789" cy="42663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rgbClr val="C00000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Стратегия развития воспитания в Российской Федерации на период до 2025 года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56754"/>
            <a:ext cx="1206785" cy="1041813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90210" y="1260486"/>
            <a:ext cx="40777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ПРИОРИТЕТНАЯ ЗАДАЧА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90210" y="1559090"/>
            <a:ext cx="1101411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развитие высоконравственной личности, разделяющей российские традиционные духовные ценности, обладающей актуальными знаниями и умениями, способной реализовывать свой потенциал в условиях современного общества, готовой к мирному созиданию и защите Родины</a:t>
            </a:r>
            <a:endParaRPr lang="ru-RU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690210" y="2562838"/>
            <a:ext cx="59195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ОБНОВЛЕНИЕ ВОСПИТАТЕЛЬНОГО ПРОЦЕССА</a:t>
            </a:r>
            <a:endParaRPr lang="ru-RU" b="1" dirty="0">
              <a:solidFill>
                <a:srgbClr val="FF0000"/>
              </a:solidFill>
            </a:endParaRPr>
          </a:p>
        </p:txBody>
      </p:sp>
      <p:graphicFrame>
        <p:nvGraphicFramePr>
          <p:cNvPr id="12" name="Схема 11"/>
          <p:cNvGraphicFramePr/>
          <p:nvPr>
            <p:extLst/>
          </p:nvPr>
        </p:nvGraphicFramePr>
        <p:xfrm>
          <a:off x="1076323" y="2986578"/>
          <a:ext cx="4984751" cy="17200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3" name="Схема 12"/>
          <p:cNvGraphicFramePr/>
          <p:nvPr>
            <p:extLst/>
          </p:nvPr>
        </p:nvGraphicFramePr>
        <p:xfrm>
          <a:off x="6483349" y="2932170"/>
          <a:ext cx="4984751" cy="18145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14" name="Схема 13"/>
          <p:cNvGraphicFramePr/>
          <p:nvPr>
            <p:extLst/>
          </p:nvPr>
        </p:nvGraphicFramePr>
        <p:xfrm>
          <a:off x="2233750" y="4858456"/>
          <a:ext cx="8164284" cy="11300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pic>
        <p:nvPicPr>
          <p:cNvPr id="16" name="Picture 2" descr="C:\Users\Admin\Desktop\Новый логотип ЕДУ.jpe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7746" y="76291"/>
            <a:ext cx="1524254" cy="1536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8373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Заголовок 1"/>
          <p:cNvSpPr>
            <a:spLocks noGrp="1"/>
          </p:cNvSpPr>
          <p:nvPr>
            <p:ph type="title"/>
          </p:nvPr>
        </p:nvSpPr>
        <p:spPr>
          <a:xfrm>
            <a:off x="0" y="340752"/>
            <a:ext cx="12191999" cy="426638"/>
          </a:xfrm>
        </p:spPr>
        <p:txBody>
          <a:bodyPr rtlCol="0">
            <a:no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Апробация и внедрение программы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воспитания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="" xmlns:a16="http://schemas.microsoft.com/office/drawing/2014/main" id="{0003108B-388C-4302-A140-BC9D174004F7}"/>
              </a:ext>
            </a:extLst>
          </p:cNvPr>
          <p:cNvSpPr/>
          <p:nvPr/>
        </p:nvSpPr>
        <p:spPr>
          <a:xfrm>
            <a:off x="84489" y="5438091"/>
            <a:ext cx="7795555" cy="892552"/>
          </a:xfrm>
          <a:prstGeom prst="rect">
            <a:avLst/>
          </a:prstGeom>
          <a:ln w="1905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2020-21 уч. год:</a:t>
            </a:r>
          </a:p>
          <a:p>
            <a:pPr algn="ctr"/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01.09.2021 г. </a:t>
            </a: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 всех школах </a:t>
            </a: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Екатеринбурга будет </a:t>
            </a:r>
          </a:p>
          <a:p>
            <a:pPr algn="ctr"/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внедрена </a:t>
            </a: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воспитания </a:t>
            </a:r>
            <a:endParaRPr lang="ru-RU" sz="16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632349" y="1362638"/>
            <a:ext cx="3247695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Программа-конструктор</a:t>
            </a:r>
            <a:b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(упрощает процесс разработки школами своих программ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Одна школа –одна программа</a:t>
            </a:r>
            <a:b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(сокращает объем и количество обязательной школьной документации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Единство цели воспитания</a:t>
            </a:r>
            <a:b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(формулируется на основе базовых ценностей, объединяющих наше общество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Деятельностный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 программы</a:t>
            </a:r>
            <a:b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(позволяет преодолеть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мероприятийность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воспитания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Модульный принцип построения 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 (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делает её гибкой и вариативной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9820" y="1508991"/>
            <a:ext cx="419100" cy="40821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6007" y="2117317"/>
            <a:ext cx="659194" cy="659194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5953" y="3121528"/>
            <a:ext cx="646833" cy="485125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1012" y="4128219"/>
            <a:ext cx="457908" cy="3915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8466" y="4781694"/>
            <a:ext cx="601805" cy="601805"/>
          </a:xfrm>
          <a:prstGeom prst="rect">
            <a:avLst/>
          </a:prstGeom>
        </p:spPr>
      </p:pic>
      <p:sp>
        <p:nvSpPr>
          <p:cNvPr id="21" name="Прямоугольник 20">
            <a:extLst>
              <a:ext uri="{FF2B5EF4-FFF2-40B4-BE49-F238E27FC236}">
                <a16:creationId xmlns="" xmlns:a16="http://schemas.microsoft.com/office/drawing/2014/main" id="{0003108B-388C-4302-A140-BC9D174004F7}"/>
              </a:ext>
            </a:extLst>
          </p:cNvPr>
          <p:cNvSpPr/>
          <p:nvPr/>
        </p:nvSpPr>
        <p:spPr>
          <a:xfrm>
            <a:off x="3825472" y="836023"/>
            <a:ext cx="4054572" cy="461665"/>
          </a:xfrm>
          <a:prstGeom prst="rect">
            <a:avLst/>
          </a:prstGeom>
          <a:ln w="1905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200" b="1" dirty="0"/>
              <a:t>ОСОБЕННОСТИ ПРИМЕРНОЙ ПРОГРАММЫ ВОСПИТАНИЯ:</a:t>
            </a:r>
            <a:endParaRPr lang="ru-RU" sz="1200" dirty="0"/>
          </a:p>
        </p:txBody>
      </p:sp>
      <p:sp>
        <p:nvSpPr>
          <p:cNvPr id="25" name="Прямоугольник 24">
            <a:extLst>
              <a:ext uri="{FF2B5EF4-FFF2-40B4-BE49-F238E27FC236}">
                <a16:creationId xmlns="" xmlns:a16="http://schemas.microsoft.com/office/drawing/2014/main" id="{0003108B-388C-4302-A140-BC9D174004F7}"/>
              </a:ext>
            </a:extLst>
          </p:cNvPr>
          <p:cNvSpPr/>
          <p:nvPr/>
        </p:nvSpPr>
        <p:spPr>
          <a:xfrm>
            <a:off x="8276727" y="1066855"/>
            <a:ext cx="3558275" cy="461665"/>
          </a:xfrm>
          <a:prstGeom prst="rect">
            <a:avLst/>
          </a:prstGeom>
          <a:ln w="1905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200" b="1" dirty="0" smtClean="0"/>
              <a:t>ВИДЫ И ФОРМЫ СОДЕРЖАНИЯ ДЕЯТЕЛЬНОСТИ:</a:t>
            </a:r>
            <a:endParaRPr lang="ru-RU" sz="1200" b="1" dirty="0"/>
          </a:p>
        </p:txBody>
      </p:sp>
      <p:sp>
        <p:nvSpPr>
          <p:cNvPr id="26" name="Прямоугольник 25">
            <a:extLst>
              <a:ext uri="{FF2B5EF4-FFF2-40B4-BE49-F238E27FC236}">
                <a16:creationId xmlns="" xmlns:a16="http://schemas.microsoft.com/office/drawing/2014/main" id="{0003108B-388C-4302-A140-BC9D174004F7}"/>
              </a:ext>
            </a:extLst>
          </p:cNvPr>
          <p:cNvSpPr/>
          <p:nvPr/>
        </p:nvSpPr>
        <p:spPr>
          <a:xfrm>
            <a:off x="8724900" y="1728637"/>
            <a:ext cx="2781299" cy="1846659"/>
          </a:xfrm>
          <a:prstGeom prst="rect">
            <a:avLst/>
          </a:prstGeom>
          <a:ln w="1905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C00000"/>
                </a:solidFill>
              </a:rPr>
              <a:t>Инвариантные модули:</a:t>
            </a:r>
          </a:p>
          <a:p>
            <a:r>
              <a:rPr lang="ru-RU" sz="1400" dirty="0"/>
              <a:t>«Классное руководство»,</a:t>
            </a:r>
          </a:p>
          <a:p>
            <a:r>
              <a:rPr lang="ru-RU" sz="1400" dirty="0"/>
              <a:t>«Школьный урок»</a:t>
            </a:r>
          </a:p>
          <a:p>
            <a:r>
              <a:rPr lang="ru-RU" sz="1400" dirty="0"/>
              <a:t>«Курсы внеурочной деятельности»</a:t>
            </a:r>
          </a:p>
          <a:p>
            <a:r>
              <a:rPr lang="ru-RU" sz="1400" dirty="0"/>
              <a:t>«Работа с родителями»</a:t>
            </a:r>
          </a:p>
          <a:p>
            <a:r>
              <a:rPr lang="ru-RU" sz="1400" dirty="0"/>
              <a:t>«Самоуправление» *</a:t>
            </a:r>
          </a:p>
          <a:p>
            <a:r>
              <a:rPr lang="ru-RU" sz="1400" dirty="0"/>
              <a:t>«Профориентация»*</a:t>
            </a:r>
          </a:p>
        </p:txBody>
      </p:sp>
      <p:sp>
        <p:nvSpPr>
          <p:cNvPr id="27" name="Прямоугольник 26">
            <a:extLst>
              <a:ext uri="{FF2B5EF4-FFF2-40B4-BE49-F238E27FC236}">
                <a16:creationId xmlns="" xmlns:a16="http://schemas.microsoft.com/office/drawing/2014/main" id="{0003108B-388C-4302-A140-BC9D174004F7}"/>
              </a:ext>
            </a:extLst>
          </p:cNvPr>
          <p:cNvSpPr/>
          <p:nvPr/>
        </p:nvSpPr>
        <p:spPr>
          <a:xfrm>
            <a:off x="8724900" y="4118342"/>
            <a:ext cx="2781300" cy="2277547"/>
          </a:xfrm>
          <a:prstGeom prst="rect">
            <a:avLst/>
          </a:prstGeom>
          <a:ln w="1905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C00000"/>
                </a:solidFill>
              </a:rPr>
              <a:t>Вариативные модули:</a:t>
            </a:r>
          </a:p>
          <a:p>
            <a:r>
              <a:rPr lang="ru-RU" sz="1400" dirty="0"/>
              <a:t>«Ключевые общешкольные дела»</a:t>
            </a:r>
          </a:p>
          <a:p>
            <a:r>
              <a:rPr lang="ru-RU" sz="1400" dirty="0"/>
              <a:t>«Детские общественные объединения»</a:t>
            </a:r>
          </a:p>
          <a:p>
            <a:r>
              <a:rPr lang="ru-RU" sz="1400" dirty="0"/>
              <a:t>«Школьные медиа»</a:t>
            </a:r>
          </a:p>
          <a:p>
            <a:r>
              <a:rPr lang="ru-RU" sz="1400" dirty="0"/>
              <a:t>«Экскурсии, экспедиции, походы»</a:t>
            </a:r>
          </a:p>
          <a:p>
            <a:r>
              <a:rPr lang="ru-RU" sz="1400" dirty="0"/>
              <a:t>«Организация предметно-эстетической</a:t>
            </a:r>
          </a:p>
          <a:p>
            <a:r>
              <a:rPr lang="ru-RU" sz="1400" dirty="0"/>
              <a:t>среды</a:t>
            </a:r>
            <a:r>
              <a:rPr lang="ru-RU" sz="1400" dirty="0" smtClean="0"/>
              <a:t>»</a:t>
            </a:r>
          </a:p>
          <a:p>
            <a:endParaRPr lang="ru-RU" sz="1400" dirty="0"/>
          </a:p>
        </p:txBody>
      </p:sp>
      <p:sp>
        <p:nvSpPr>
          <p:cNvPr id="33" name="Прямоугольник 32">
            <a:extLst>
              <a:ext uri="{FF2B5EF4-FFF2-40B4-BE49-F238E27FC236}">
                <a16:creationId xmlns="" xmlns:a16="http://schemas.microsoft.com/office/drawing/2014/main" id="{0003108B-388C-4302-A140-BC9D174004F7}"/>
              </a:ext>
            </a:extLst>
          </p:cNvPr>
          <p:cNvSpPr/>
          <p:nvPr/>
        </p:nvSpPr>
        <p:spPr>
          <a:xfrm>
            <a:off x="209976" y="992914"/>
            <a:ext cx="3031245" cy="1015663"/>
          </a:xfrm>
          <a:prstGeom prst="rect">
            <a:avLst/>
          </a:prstGeom>
          <a:ln w="1905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Свердловская область - один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пилотных регионов, с 2019 г. апробирующий примерную программу воспитания.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эксперт по региону –</a:t>
            </a:r>
          </a:p>
          <a:p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Шилков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Д.А.  (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г.Челябинск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" name="Прямая соединительная линия 4"/>
          <p:cNvCxnSpPr>
            <a:stCxn id="26" idx="2"/>
            <a:endCxn id="27" idx="0"/>
          </p:cNvCxnSpPr>
          <p:nvPr/>
        </p:nvCxnSpPr>
        <p:spPr>
          <a:xfrm>
            <a:off x="10115550" y="3575296"/>
            <a:ext cx="0" cy="543046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2" descr="C:\Users\Admin\Desktop\Новый логотип ЕДУ.jpe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78935" y="-5756"/>
            <a:ext cx="990600" cy="998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8850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384" y="548639"/>
            <a:ext cx="10763794" cy="1515291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от 31 июля 2020 г. № 304-ФЗ “О внесении изменений в Федеральный закон «Об образовании в Российской Федерации» по вопросам воспитания обучающихся”  (вступил в силу с 1 сентября 2020 года)</a:t>
            </a:r>
            <a:r>
              <a:rPr lang="ru-RU" sz="2800" b="1" dirty="0" smtClean="0">
                <a:solidFill>
                  <a:srgbClr val="FF0000"/>
                </a:solidFill>
              </a:rPr>
              <a:t/>
            </a:r>
            <a:br>
              <a:rPr lang="ru-RU" sz="2800" b="1" dirty="0" smtClean="0">
                <a:solidFill>
                  <a:srgbClr val="FF0000"/>
                </a:solidFill>
              </a:rPr>
            </a:b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1828800"/>
            <a:ext cx="10141131" cy="476855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800" dirty="0" smtClean="0">
                <a:solidFill>
                  <a:srgbClr val="0070C0"/>
                </a:solidFill>
              </a:rPr>
              <a:t>в статью 2 пункт 2 изложить в следующей редакции:</a:t>
            </a:r>
          </a:p>
          <a:p>
            <a:pPr>
              <a:buNone/>
            </a:pPr>
            <a:r>
              <a:rPr lang="ru-RU" sz="1800" dirty="0" smtClean="0">
                <a:solidFill>
                  <a:srgbClr val="0070C0"/>
                </a:solidFill>
              </a:rPr>
              <a:t>«</a:t>
            </a:r>
            <a:r>
              <a:rPr lang="ru-RU" sz="1800" i="1" dirty="0" smtClean="0">
                <a:solidFill>
                  <a:srgbClr val="0070C0"/>
                </a:solidFill>
              </a:rPr>
              <a:t>Воспитание</a:t>
            </a:r>
            <a:r>
              <a:rPr lang="ru-RU" sz="1800" dirty="0" smtClean="0">
                <a:solidFill>
                  <a:srgbClr val="0070C0"/>
                </a:solidFill>
              </a:rPr>
              <a:t> - деятельность, направленная на развитие личности, создание условий для самоопределения и социализации обучающихся на основе </a:t>
            </a:r>
            <a:r>
              <a:rPr lang="ru-RU" sz="1800" dirty="0" err="1" smtClean="0">
                <a:solidFill>
                  <a:srgbClr val="0070C0"/>
                </a:solidFill>
              </a:rPr>
              <a:t>социокультурных</a:t>
            </a:r>
            <a:r>
              <a:rPr lang="ru-RU" sz="1800" dirty="0" smtClean="0">
                <a:solidFill>
                  <a:srgbClr val="0070C0"/>
                </a:solidFill>
              </a:rPr>
              <a:t>, духовно-нравственных ценностей и принятых в российском обществе правил и норм поведения в интересах человека, семьи, общества и государства, </a:t>
            </a:r>
            <a:r>
              <a:rPr lang="ru-RU" sz="1800" b="1" dirty="0" smtClean="0">
                <a:solidFill>
                  <a:srgbClr val="0070C0"/>
                </a:solidFill>
              </a:rPr>
              <a:t>формирование у обучающихся чувства патриотизма, гражданственности, уважения к памяти защитников Отечества и подвигам Героев Отечества, закону и правопорядку, человеку труда и старшему поколению, взаимного уважения, бережного отношения к культурному наследию и традициям многонационального народа Российской Федерации, природе и окружающей среде;</a:t>
            </a:r>
          </a:p>
          <a:p>
            <a:endParaRPr lang="ru-RU" dirty="0"/>
          </a:p>
        </p:txBody>
      </p:sp>
      <p:pic>
        <p:nvPicPr>
          <p:cNvPr id="5" name="Picture 2" descr="C:\Users\Admin\Desktop\Новый логотип ЕДУ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7746" y="76291"/>
            <a:ext cx="1524254" cy="1536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1842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Углы">
  <a:themeElements>
    <a:clrScheme name="Углы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Угл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Углы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10618</TotalTime>
  <Words>5727</Words>
  <Application>Microsoft Office PowerPoint</Application>
  <PresentationFormat>Произвольный</PresentationFormat>
  <Paragraphs>677</Paragraphs>
  <Slides>66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66</vt:i4>
      </vt:variant>
    </vt:vector>
  </HeadingPairs>
  <TitlesOfParts>
    <vt:vector size="67" baseType="lpstr">
      <vt:lpstr>Углы</vt:lpstr>
      <vt:lpstr>Рефлексивная практика   рабочая программа воспитания: как отразить специфику и уникальность школы  </vt:lpstr>
      <vt:lpstr>Регламент работы </vt:lpstr>
      <vt:lpstr>Актуальность </vt:lpstr>
      <vt:lpstr>Направления и виды   воспитательной  деятельности</vt:lpstr>
      <vt:lpstr>Презентация PowerPoint</vt:lpstr>
      <vt:lpstr>Уровни воспитательных результатов учитываются при определении цели воспитания </vt:lpstr>
      <vt:lpstr>Презентация PowerPoint</vt:lpstr>
      <vt:lpstr>Апробация и внедрение программы воспитания</vt:lpstr>
      <vt:lpstr>Федеральный закон от 31 июля 2020 г. № 304-ФЗ “О внесении изменений в Федеральный закон «Об образовании в Российской Федерации» по вопросам воспитания обучающихся”  (вступил в силу с 1 сентября 2020 года) </vt:lpstr>
      <vt:lpstr>Сущность рабочей программы воспитания </vt:lpstr>
      <vt:lpstr>Презентация PowerPoint</vt:lpstr>
      <vt:lpstr>Уровень личной компетентности в вопросе создания программы воспитания </vt:lpstr>
      <vt:lpstr>http://form.instrao.ru/</vt:lpstr>
      <vt:lpstr>Основные вопросы  или заметки на полях…</vt:lpstr>
      <vt:lpstr>Затруднения при написании раздела 1 </vt:lpstr>
      <vt:lpstr>Определяем исходную позицию </vt:lpstr>
      <vt:lpstr>Воспитывающая социокультурная среда </vt:lpstr>
      <vt:lpstr>Компоненты воспитательной среды школы (по Н.Е. Щурковой) </vt:lpstr>
      <vt:lpstr>    Основные механизмы реализации  средового подхода  в  воспитании:     </vt:lpstr>
      <vt:lpstr>Презентация PowerPoint</vt:lpstr>
      <vt:lpstr>Раздел 1. «Особенности организуемого в школе воспитательного процесса»</vt:lpstr>
      <vt:lpstr>Как вовлечь педагогический коллектив в проектирование программы?  </vt:lpstr>
      <vt:lpstr>ВОСПИТАНИЕ. С каким действием ассоциируется понятие? Выразите глаголом неопределенной формы ЧТО ДЕЛАТЬ? </vt:lpstr>
      <vt:lpstr>ВОСПИТЫВАТЬ </vt:lpstr>
      <vt:lpstr> Технология форсайт-сессии «Соборный текст»  выпишем все перечисленные глаголы. Главное – БЕЗ повторов </vt:lpstr>
      <vt:lpstr> инструкция  по проведению форсайт-сессии «Соборный текст»  </vt:lpstr>
      <vt:lpstr>Принципы воспитания = нормы и правила  </vt:lpstr>
      <vt:lpstr>Принципы воспитания примерной программы  (школа В.А. караковского)</vt:lpstr>
      <vt:lpstr>Модульный принцип закладывает основы выделения механизмов реализации программы воспитания   </vt:lpstr>
      <vt:lpstr>Как определить вариативные модули рабочей программы воспитания</vt:lpstr>
      <vt:lpstr>Затруднения при написании раздела 2 </vt:lpstr>
      <vt:lpstr>Основа Целеполагания воспитания – компоненты личностного развития/ личностных результатов    </vt:lpstr>
      <vt:lpstr>Осознаем цели воспитания через ответы на вопросы</vt:lpstr>
      <vt:lpstr>Проводим сравнительный анализ </vt:lpstr>
      <vt:lpstr>Единство целей воспитания обеспечивает позитивную динамику развития личности </vt:lpstr>
      <vt:lpstr>Как мы поймем, что сформулировали цель воспитания?                Критерии</vt:lpstr>
      <vt:lpstr>Кейсы: Примеры  целей  </vt:lpstr>
      <vt:lpstr>Кейс: пример задач воспитания</vt:lpstr>
      <vt:lpstr>Затруднения при написании раздела 3 </vt:lpstr>
      <vt:lpstr>Ключевые общешкольные дела  (понятие В.А. Караковского) </vt:lpstr>
      <vt:lpstr>От мероприятий к значимым событиям</vt:lpstr>
      <vt:lpstr>Рефлексивные вопросы для организации совместного события </vt:lpstr>
      <vt:lpstr>Презентация PowerPoint</vt:lpstr>
      <vt:lpstr>Инвариантный Модуль: курсы внеурочной деятельности</vt:lpstr>
      <vt:lpstr>Вариативный Модуль:  дополнительное обРазование</vt:lpstr>
      <vt:lpstr>Презентация PowerPoint</vt:lpstr>
      <vt:lpstr>Инвариантный модуль: классное руководство</vt:lpstr>
      <vt:lpstr> Разработка структуры планов классного руководителя в контексте методических рекомендаций Министерства просвещения Российской Федерации и рабочей программы Воспитания </vt:lpstr>
      <vt:lpstr>Основные понятия </vt:lpstr>
      <vt:lpstr>Документ конкретизирует</vt:lpstr>
      <vt:lpstr>Основа (принципы) воспитания работы классного руководителя</vt:lpstr>
      <vt:lpstr>Чему самому важному, как классные руководители, мы учим ребят?</vt:lpstr>
      <vt:lpstr>Приоритеты классного руководителя </vt:lpstr>
      <vt:lpstr>Направления воспитательной деятельности (ФГОС ОО)</vt:lpstr>
      <vt:lpstr>Разделы плана </vt:lpstr>
      <vt:lpstr>Выводы  </vt:lpstr>
      <vt:lpstr>Критерии оценивания специфики реализации воспитания в оо </vt:lpstr>
      <vt:lpstr>Как поддержать свою профессиональную компетентность? </vt:lpstr>
      <vt:lpstr>Городской  ресурсный центр по модернизации воспитательной деятельности  в образовательных организациях города Екатеринбурга на 2020-2023 гг.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Подводим итоги: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Познавательное развитие детей на основе технического конструирования</dc:title>
  <dc:creator>Голубцов Алексей Валерьевич</dc:creator>
  <cp:lastModifiedBy>Татьяна Евгеньевна</cp:lastModifiedBy>
  <cp:revision>1064</cp:revision>
  <cp:lastPrinted>2021-03-19T03:07:43Z</cp:lastPrinted>
  <dcterms:created xsi:type="dcterms:W3CDTF">2017-06-28T07:28:35Z</dcterms:created>
  <dcterms:modified xsi:type="dcterms:W3CDTF">2021-03-19T06:45:35Z</dcterms:modified>
</cp:coreProperties>
</file>