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68"/>
  </p:notesMasterIdLst>
  <p:sldIdLst>
    <p:sldId id="889" r:id="rId2"/>
    <p:sldId id="1009" r:id="rId3"/>
    <p:sldId id="981" r:id="rId4"/>
    <p:sldId id="983" r:id="rId5"/>
    <p:sldId id="984" r:id="rId6"/>
    <p:sldId id="985" r:id="rId7"/>
    <p:sldId id="989" r:id="rId8"/>
    <p:sldId id="990" r:id="rId9"/>
    <p:sldId id="987" r:id="rId10"/>
    <p:sldId id="962" r:id="rId11"/>
    <p:sldId id="988" r:id="rId12"/>
    <p:sldId id="1038" r:id="rId13"/>
    <p:sldId id="1034" r:id="rId14"/>
    <p:sldId id="1039" r:id="rId15"/>
    <p:sldId id="963" r:id="rId16"/>
    <p:sldId id="1035" r:id="rId17"/>
    <p:sldId id="1036" r:id="rId18"/>
    <p:sldId id="1037" r:id="rId19"/>
    <p:sldId id="997" r:id="rId20"/>
    <p:sldId id="998" r:id="rId21"/>
    <p:sldId id="929" r:id="rId22"/>
    <p:sldId id="1000" r:id="rId23"/>
    <p:sldId id="1001" r:id="rId24"/>
    <p:sldId id="1002" r:id="rId25"/>
    <p:sldId id="1003" r:id="rId26"/>
    <p:sldId id="1081" r:id="rId27"/>
    <p:sldId id="1015" r:id="rId28"/>
    <p:sldId id="1033" r:id="rId29"/>
    <p:sldId id="1017" r:id="rId30"/>
    <p:sldId id="1018" r:id="rId31"/>
    <p:sldId id="1040" r:id="rId32"/>
    <p:sldId id="1041" r:id="rId33"/>
    <p:sldId id="1042" r:id="rId34"/>
    <p:sldId id="1043" r:id="rId35"/>
    <p:sldId id="1045" r:id="rId36"/>
    <p:sldId id="1046" r:id="rId37"/>
    <p:sldId id="1062" r:id="rId38"/>
    <p:sldId id="1063" r:id="rId39"/>
    <p:sldId id="1048" r:id="rId40"/>
    <p:sldId id="1064" r:id="rId41"/>
    <p:sldId id="1065" r:id="rId42"/>
    <p:sldId id="1066" r:id="rId43"/>
    <p:sldId id="1049" r:id="rId44"/>
    <p:sldId id="1067" r:id="rId45"/>
    <p:sldId id="1068" r:id="rId46"/>
    <p:sldId id="1069" r:id="rId47"/>
    <p:sldId id="1070" r:id="rId48"/>
    <p:sldId id="1051" r:id="rId49"/>
    <p:sldId id="1052" r:id="rId50"/>
    <p:sldId id="1053" r:id="rId51"/>
    <p:sldId id="1054" r:id="rId52"/>
    <p:sldId id="1055" r:id="rId53"/>
    <p:sldId id="1056" r:id="rId54"/>
    <p:sldId id="1057" r:id="rId55"/>
    <p:sldId id="1058" r:id="rId56"/>
    <p:sldId id="1059" r:id="rId57"/>
    <p:sldId id="1071" r:id="rId58"/>
    <p:sldId id="1060" r:id="rId59"/>
    <p:sldId id="1072" r:id="rId60"/>
    <p:sldId id="1073" r:id="rId61"/>
    <p:sldId id="1074" r:id="rId62"/>
    <p:sldId id="1075" r:id="rId63"/>
    <p:sldId id="1076" r:id="rId64"/>
    <p:sldId id="1077" r:id="rId65"/>
    <p:sldId id="1078" r:id="rId66"/>
    <p:sldId id="1061" r:id="rId67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ey Golubtsov" initials="AG" lastIdx="1" clrIdx="0">
    <p:extLst/>
  </p:cmAuthor>
  <p:cmAuthor id="2" name="Блинова Александра Юрьевна" initials="БАЮ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66FF66"/>
    <a:srgbClr val="FFFFFF"/>
    <a:srgbClr val="FFCCFF"/>
    <a:srgbClr val="008CC1"/>
    <a:srgbClr val="05AECD"/>
    <a:srgbClr val="64BDFF"/>
    <a:srgbClr val="4D88C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194" autoAdjust="0"/>
  </p:normalViewPr>
  <p:slideViewPr>
    <p:cSldViewPr snapToGrid="0">
      <p:cViewPr varScale="1">
        <p:scale>
          <a:sx n="117" d="100"/>
          <a:sy n="117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3EAE7-5194-4E85-996B-4FB5984C655D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867025F-308E-4C4C-9206-1E60761527F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ФГОС  общего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2DF38BF8-3536-45B4-9D3A-494DFC62AC0A}" type="parTrans" cxnId="{87C24DF6-BF33-44A7-9A78-DDD4274BCC59}">
      <dgm:prSet/>
      <dgm:spPr/>
      <dgm:t>
        <a:bodyPr/>
        <a:lstStyle/>
        <a:p>
          <a:endParaRPr lang="ru-RU"/>
        </a:p>
      </dgm:t>
    </dgm:pt>
    <dgm:pt modelId="{352CB5D6-1DE4-4674-A517-9A1A8F8652B2}" type="sibTrans" cxnId="{87C24DF6-BF33-44A7-9A78-DDD4274BCC59}">
      <dgm:prSet/>
      <dgm:spPr/>
      <dgm:t>
        <a:bodyPr/>
        <a:lstStyle/>
        <a:p>
          <a:endParaRPr lang="ru-RU"/>
        </a:p>
      </dgm:t>
    </dgm:pt>
    <dgm:pt modelId="{A1DDFF63-BB13-47F9-B7EF-1E8ADBAA8BB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Обязательность воспитательной деятельности в современной школе, в т.ч. внеурочная деятельность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DAAFA-CBB6-488B-A387-82D8252DC31B}" type="parTrans" cxnId="{5508694A-ACA3-4CE2-A57B-4F61222EBEAC}">
      <dgm:prSet/>
      <dgm:spPr/>
      <dgm:t>
        <a:bodyPr/>
        <a:lstStyle/>
        <a:p>
          <a:endParaRPr lang="ru-RU"/>
        </a:p>
      </dgm:t>
    </dgm:pt>
    <dgm:pt modelId="{A317A8CA-5098-4A07-A83B-0C77C6664B77}" type="sibTrans" cxnId="{5508694A-ACA3-4CE2-A57B-4F61222EBEAC}">
      <dgm:prSet/>
      <dgm:spPr/>
      <dgm:t>
        <a:bodyPr/>
        <a:lstStyle/>
        <a:p>
          <a:endParaRPr lang="ru-RU"/>
        </a:p>
      </dgm:t>
    </dgm:pt>
    <dgm:pt modelId="{848BFA27-4D3E-4D01-87E7-3F841EF7FE2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воспитания – личностные приобретения школьников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53FAC-48B6-4052-80BB-80A0773C8189}" type="parTrans" cxnId="{9171939B-7A58-4A24-B0D3-ACDCFF95E967}">
      <dgm:prSet/>
      <dgm:spPr/>
      <dgm:t>
        <a:bodyPr/>
        <a:lstStyle/>
        <a:p>
          <a:endParaRPr lang="ru-RU"/>
        </a:p>
      </dgm:t>
    </dgm:pt>
    <dgm:pt modelId="{B690363E-1348-47EE-B719-517EEFF06E35}" type="sibTrans" cxnId="{9171939B-7A58-4A24-B0D3-ACDCFF95E967}">
      <dgm:prSet/>
      <dgm:spPr/>
      <dgm:t>
        <a:bodyPr/>
        <a:lstStyle/>
        <a:p>
          <a:endParaRPr lang="ru-RU"/>
        </a:p>
      </dgm:t>
    </dgm:pt>
    <dgm:pt modelId="{598D7F9F-0CD4-47D0-A19E-D84BD39512F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 </a:t>
          </a:r>
          <a:endParaRPr lang="ru-RU" dirty="0">
            <a:solidFill>
              <a:schemeClr val="tx1"/>
            </a:solidFill>
          </a:endParaRPr>
        </a:p>
      </dgm:t>
    </dgm:pt>
    <dgm:pt modelId="{022BC1A3-1B0F-4444-A3A5-D113E7539D62}" type="parTrans" cxnId="{42F6D376-3696-4824-89BE-E9D10587B839}">
      <dgm:prSet/>
      <dgm:spPr/>
      <dgm:t>
        <a:bodyPr/>
        <a:lstStyle/>
        <a:p>
          <a:endParaRPr lang="ru-RU"/>
        </a:p>
      </dgm:t>
    </dgm:pt>
    <dgm:pt modelId="{AEA6787B-6F0A-4644-B818-02689BE75B77}" type="sibTrans" cxnId="{42F6D376-3696-4824-89BE-E9D10587B839}">
      <dgm:prSet/>
      <dgm:spPr/>
      <dgm:t>
        <a:bodyPr/>
        <a:lstStyle/>
        <a:p>
          <a:endParaRPr lang="ru-RU"/>
        </a:p>
      </dgm:t>
    </dgm:pt>
    <dgm:pt modelId="{C63E2227-2D8D-4523-B89B-43BF4E77FC4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трактовке воспитания усилена роль гражданско-патриотического воспитания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CC178-DA07-4415-B6EE-A1F521FE71DA}" type="parTrans" cxnId="{97AC0CBE-9445-4409-B094-B8DEEEA19181}">
      <dgm:prSet/>
      <dgm:spPr/>
      <dgm:t>
        <a:bodyPr/>
        <a:lstStyle/>
        <a:p>
          <a:endParaRPr lang="ru-RU"/>
        </a:p>
      </dgm:t>
    </dgm:pt>
    <dgm:pt modelId="{7FA137A9-2E50-4479-AEBA-AE8642E08BBC}" type="sibTrans" cxnId="{97AC0CBE-9445-4409-B094-B8DEEEA19181}">
      <dgm:prSet/>
      <dgm:spPr/>
      <dgm:t>
        <a:bodyPr/>
        <a:lstStyle/>
        <a:p>
          <a:endParaRPr lang="ru-RU"/>
        </a:p>
      </dgm:t>
    </dgm:pt>
    <dgm:pt modelId="{1FF5C4AA-BF27-4A76-B50A-6E724944E68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ООП ОО включены рабочая программа воспитания  и календарный план воспитательной работы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303D2-E2ED-488D-9263-6772321DAC38}" type="parTrans" cxnId="{6146E8D8-F046-4520-8822-A028A8ABBACC}">
      <dgm:prSet/>
      <dgm:spPr/>
      <dgm:t>
        <a:bodyPr/>
        <a:lstStyle/>
        <a:p>
          <a:endParaRPr lang="ru-RU"/>
        </a:p>
      </dgm:t>
    </dgm:pt>
    <dgm:pt modelId="{0BC8FD9B-7AD8-43B8-9360-4783615B862D}" type="sibTrans" cxnId="{6146E8D8-F046-4520-8822-A028A8ABBACC}">
      <dgm:prSet/>
      <dgm:spPr/>
      <dgm:t>
        <a:bodyPr/>
        <a:lstStyle/>
        <a:p>
          <a:endParaRPr lang="ru-RU"/>
        </a:p>
      </dgm:t>
    </dgm:pt>
    <dgm:pt modelId="{C9CB57F1-991B-40BA-A1A8-BB7F484ADE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мероприятий по реализации Стратегии развития воспитания в Российской Федерации на период 2020-2025 гг. (распоряжение Правительства РФ  от 12 ноября 2020 г. № 2945-р 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F94B1-41F6-4FC3-8DFF-2613D17B4D9C}" type="parTrans" cxnId="{89AFBF80-75C8-4A37-9334-E0F08FA6DB9A}">
      <dgm:prSet/>
      <dgm:spPr/>
      <dgm:t>
        <a:bodyPr/>
        <a:lstStyle/>
        <a:p>
          <a:endParaRPr lang="ru-RU"/>
        </a:p>
      </dgm:t>
    </dgm:pt>
    <dgm:pt modelId="{BB230318-286E-4826-B0D0-52640ECDAF79}" type="sibTrans" cxnId="{89AFBF80-75C8-4A37-9334-E0F08FA6DB9A}">
      <dgm:prSet/>
      <dgm:spPr/>
      <dgm:t>
        <a:bodyPr/>
        <a:lstStyle/>
        <a:p>
          <a:endParaRPr lang="ru-RU"/>
        </a:p>
      </dgm:t>
    </dgm:pt>
    <dgm:pt modelId="{D7C66CA9-23A5-4527-861B-8E083119CDCF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рабочих программ воспитания в общеобразовательных организациях на основе примерной программы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8E5BB-EDD1-4C75-9D48-6B0F6C69DE9C}" type="parTrans" cxnId="{392CEB88-5028-4BDF-AD7D-04484A496859}">
      <dgm:prSet/>
      <dgm:spPr/>
      <dgm:t>
        <a:bodyPr/>
        <a:lstStyle/>
        <a:p>
          <a:endParaRPr lang="ru-RU"/>
        </a:p>
      </dgm:t>
    </dgm:pt>
    <dgm:pt modelId="{23567032-0B97-4F93-87D7-63AE09CD33B9}" type="sibTrans" cxnId="{392CEB88-5028-4BDF-AD7D-04484A496859}">
      <dgm:prSet/>
      <dgm:spPr/>
      <dgm:t>
        <a:bodyPr/>
        <a:lstStyle/>
        <a:p>
          <a:endParaRPr lang="ru-RU"/>
        </a:p>
      </dgm:t>
    </dgm:pt>
    <dgm:pt modelId="{62B99458-B046-4EFD-8A86-6AF4541C929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мониторинга внедрения рабочих программ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12950-156D-4944-B97F-BE7A0D3CACFC}" type="parTrans" cxnId="{FA6CC5C7-FD3E-471B-ACF0-0B5B91C13217}">
      <dgm:prSet/>
      <dgm:spPr/>
      <dgm:t>
        <a:bodyPr/>
        <a:lstStyle/>
        <a:p>
          <a:endParaRPr lang="ru-RU"/>
        </a:p>
      </dgm:t>
    </dgm:pt>
    <dgm:pt modelId="{AC560229-3E73-4BA7-881B-EE6ECEFEC6D0}" type="sibTrans" cxnId="{FA6CC5C7-FD3E-471B-ACF0-0B5B91C13217}">
      <dgm:prSet/>
      <dgm:spPr/>
      <dgm:t>
        <a:bodyPr/>
        <a:lstStyle/>
        <a:p>
          <a:endParaRPr lang="ru-RU"/>
        </a:p>
      </dgm:t>
    </dgm:pt>
    <dgm:pt modelId="{09047313-316F-4CD7-B95D-97B79FFAF22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лучших практик, новых форм и технологий инновационного педагогического опыта в сфере воспитания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05C3C-CF1C-41FA-9539-382FD3580346}" type="parTrans" cxnId="{1CAC274B-3A48-4B61-88FA-0669F1F0E931}">
      <dgm:prSet/>
      <dgm:spPr/>
      <dgm:t>
        <a:bodyPr/>
        <a:lstStyle/>
        <a:p>
          <a:endParaRPr lang="ru-RU"/>
        </a:p>
      </dgm:t>
    </dgm:pt>
    <dgm:pt modelId="{D29D520E-E811-4DBE-B323-1EE8563B1D43}" type="sibTrans" cxnId="{1CAC274B-3A48-4B61-88FA-0669F1F0E931}">
      <dgm:prSet/>
      <dgm:spPr/>
      <dgm:t>
        <a:bodyPr/>
        <a:lstStyle/>
        <a:p>
          <a:endParaRPr lang="ru-RU"/>
        </a:p>
      </dgm:t>
    </dgm:pt>
    <dgm:pt modelId="{2EE2776E-44A4-4D3E-B85A-C6F07DED0662}" type="pres">
      <dgm:prSet presAssocID="{A903EAE7-5194-4E85-996B-4FB5984C65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7F6E22-4690-409B-A182-1C0DE3195C4C}" type="pres">
      <dgm:prSet presAssocID="{3867025F-308E-4C4C-9206-1E60761527F1}" presName="linNode" presStyleCnt="0"/>
      <dgm:spPr/>
    </dgm:pt>
    <dgm:pt modelId="{8CFB49C7-E8BA-401A-B61F-CDAC73CB9941}" type="pres">
      <dgm:prSet presAssocID="{3867025F-308E-4C4C-9206-1E60761527F1}" presName="parentText" presStyleLbl="node1" presStyleIdx="0" presStyleCnt="3" custLinFactNeighborX="186" custLinFactNeighborY="35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5B8CF-A7F4-4CBB-AE1A-AA71DC69ADEF}" type="pres">
      <dgm:prSet presAssocID="{3867025F-308E-4C4C-9206-1E60761527F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5F984-895F-43C1-B6E9-5FEA3544D12F}" type="pres">
      <dgm:prSet presAssocID="{352CB5D6-1DE4-4674-A517-9A1A8F8652B2}" presName="sp" presStyleCnt="0"/>
      <dgm:spPr/>
    </dgm:pt>
    <dgm:pt modelId="{07E3A967-B0E3-407D-88DE-06B3DBA98A97}" type="pres">
      <dgm:prSet presAssocID="{598D7F9F-0CD4-47D0-A19E-D84BD39512FA}" presName="linNode" presStyleCnt="0"/>
      <dgm:spPr/>
    </dgm:pt>
    <dgm:pt modelId="{42D54066-4A26-4267-9C3D-40337F102A1D}" type="pres">
      <dgm:prSet presAssocID="{598D7F9F-0CD4-47D0-A19E-D84BD39512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FDEA9-86AB-4566-8F91-615424210527}" type="pres">
      <dgm:prSet presAssocID="{598D7F9F-0CD4-47D0-A19E-D84BD39512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D29CC-8E8F-4987-A480-4CCDE20C00FA}" type="pres">
      <dgm:prSet presAssocID="{AEA6787B-6F0A-4644-B818-02689BE75B77}" presName="sp" presStyleCnt="0"/>
      <dgm:spPr/>
    </dgm:pt>
    <dgm:pt modelId="{EAD0480F-E871-4645-B6F9-317CF8A1CD3C}" type="pres">
      <dgm:prSet presAssocID="{C9CB57F1-991B-40BA-A1A8-BB7F484ADE57}" presName="linNode" presStyleCnt="0"/>
      <dgm:spPr/>
    </dgm:pt>
    <dgm:pt modelId="{FBA9E413-16CD-413F-931A-7B9154D78CC7}" type="pres">
      <dgm:prSet presAssocID="{C9CB57F1-991B-40BA-A1A8-BB7F484ADE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733A5-B261-482C-97A5-E8AD5537F6E6}" type="pres">
      <dgm:prSet presAssocID="{C9CB57F1-991B-40BA-A1A8-BB7F484ADE5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CC5C7-FD3E-471B-ACF0-0B5B91C13217}" srcId="{C9CB57F1-991B-40BA-A1A8-BB7F484ADE57}" destId="{62B99458-B046-4EFD-8A86-6AF4541C9294}" srcOrd="1" destOrd="0" parTransId="{AC812950-156D-4944-B97F-BE7A0D3CACFC}" sibTransId="{AC560229-3E73-4BA7-881B-EE6ECEFEC6D0}"/>
    <dgm:cxn modelId="{26BE2D6C-8E27-4745-B1AD-C318E37C4C68}" type="presOf" srcId="{62B99458-B046-4EFD-8A86-6AF4541C9294}" destId="{31E733A5-B261-482C-97A5-E8AD5537F6E6}" srcOrd="0" destOrd="1" presId="urn:microsoft.com/office/officeart/2005/8/layout/vList5"/>
    <dgm:cxn modelId="{D07C6883-444A-4D6A-B326-F751F325689F}" type="presOf" srcId="{C9CB57F1-991B-40BA-A1A8-BB7F484ADE57}" destId="{FBA9E413-16CD-413F-931A-7B9154D78CC7}" srcOrd="0" destOrd="0" presId="urn:microsoft.com/office/officeart/2005/8/layout/vList5"/>
    <dgm:cxn modelId="{87C24DF6-BF33-44A7-9A78-DDD4274BCC59}" srcId="{A903EAE7-5194-4E85-996B-4FB5984C655D}" destId="{3867025F-308E-4C4C-9206-1E60761527F1}" srcOrd="0" destOrd="0" parTransId="{2DF38BF8-3536-45B4-9D3A-494DFC62AC0A}" sibTransId="{352CB5D6-1DE4-4674-A517-9A1A8F8652B2}"/>
    <dgm:cxn modelId="{327DD676-0F3A-42C6-986D-41BFCE3B26C3}" type="presOf" srcId="{C63E2227-2D8D-4523-B89B-43BF4E77FC41}" destId="{FB8FDEA9-86AB-4566-8F91-615424210527}" srcOrd="0" destOrd="0" presId="urn:microsoft.com/office/officeart/2005/8/layout/vList5"/>
    <dgm:cxn modelId="{C67B5A49-1036-48CC-8ADA-20AAE91E7DE3}" type="presOf" srcId="{848BFA27-4D3E-4D01-87E7-3F841EF7FE27}" destId="{4875B8CF-A7F4-4CBB-AE1A-AA71DC69ADEF}" srcOrd="0" destOrd="1" presId="urn:microsoft.com/office/officeart/2005/8/layout/vList5"/>
    <dgm:cxn modelId="{D5921D45-9A1D-48B1-B508-BB7D53D740BA}" type="presOf" srcId="{A903EAE7-5194-4E85-996B-4FB5984C655D}" destId="{2EE2776E-44A4-4D3E-B85A-C6F07DED0662}" srcOrd="0" destOrd="0" presId="urn:microsoft.com/office/officeart/2005/8/layout/vList5"/>
    <dgm:cxn modelId="{D0BF68AF-53DD-4DE8-AE22-B9C3CB748733}" type="presOf" srcId="{09047313-316F-4CD7-B95D-97B79FFAF224}" destId="{31E733A5-B261-482C-97A5-E8AD5537F6E6}" srcOrd="0" destOrd="2" presId="urn:microsoft.com/office/officeart/2005/8/layout/vList5"/>
    <dgm:cxn modelId="{9171939B-7A58-4A24-B0D3-ACDCFF95E967}" srcId="{3867025F-308E-4C4C-9206-1E60761527F1}" destId="{848BFA27-4D3E-4D01-87E7-3F841EF7FE27}" srcOrd="1" destOrd="0" parTransId="{D6E53FAC-48B6-4052-80BB-80A0773C8189}" sibTransId="{B690363E-1348-47EE-B719-517EEFF06E35}"/>
    <dgm:cxn modelId="{8D7E396C-8D33-4132-ADCA-C317ABEF948F}" type="presOf" srcId="{3867025F-308E-4C4C-9206-1E60761527F1}" destId="{8CFB49C7-E8BA-401A-B61F-CDAC73CB9941}" srcOrd="0" destOrd="0" presId="urn:microsoft.com/office/officeart/2005/8/layout/vList5"/>
    <dgm:cxn modelId="{1322F45A-641B-4922-96B0-A8DBE68D44FE}" type="presOf" srcId="{598D7F9F-0CD4-47D0-A19E-D84BD39512FA}" destId="{42D54066-4A26-4267-9C3D-40337F102A1D}" srcOrd="0" destOrd="0" presId="urn:microsoft.com/office/officeart/2005/8/layout/vList5"/>
    <dgm:cxn modelId="{42F6D376-3696-4824-89BE-E9D10587B839}" srcId="{A903EAE7-5194-4E85-996B-4FB5984C655D}" destId="{598D7F9F-0CD4-47D0-A19E-D84BD39512FA}" srcOrd="1" destOrd="0" parTransId="{022BC1A3-1B0F-4444-A3A5-D113E7539D62}" sibTransId="{AEA6787B-6F0A-4644-B818-02689BE75B77}"/>
    <dgm:cxn modelId="{6146E8D8-F046-4520-8822-A028A8ABBACC}" srcId="{598D7F9F-0CD4-47D0-A19E-D84BD39512FA}" destId="{1FF5C4AA-BF27-4A76-B50A-6E724944E68A}" srcOrd="1" destOrd="0" parTransId="{A36303D2-E2ED-488D-9263-6772321DAC38}" sibTransId="{0BC8FD9B-7AD8-43B8-9360-4783615B862D}"/>
    <dgm:cxn modelId="{392CEB88-5028-4BDF-AD7D-04484A496859}" srcId="{C9CB57F1-991B-40BA-A1A8-BB7F484ADE57}" destId="{D7C66CA9-23A5-4527-861B-8E083119CDCF}" srcOrd="0" destOrd="0" parTransId="{4618E5BB-EDD1-4C75-9D48-6B0F6C69DE9C}" sibTransId="{23567032-0B97-4F93-87D7-63AE09CD33B9}"/>
    <dgm:cxn modelId="{1CAC274B-3A48-4B61-88FA-0669F1F0E931}" srcId="{C9CB57F1-991B-40BA-A1A8-BB7F484ADE57}" destId="{09047313-316F-4CD7-B95D-97B79FFAF224}" srcOrd="2" destOrd="0" parTransId="{A0405C3C-CF1C-41FA-9539-382FD3580346}" sibTransId="{D29D520E-E811-4DBE-B323-1EE8563B1D43}"/>
    <dgm:cxn modelId="{97AC0CBE-9445-4409-B094-B8DEEEA19181}" srcId="{598D7F9F-0CD4-47D0-A19E-D84BD39512FA}" destId="{C63E2227-2D8D-4523-B89B-43BF4E77FC41}" srcOrd="0" destOrd="0" parTransId="{DF8CC178-DA07-4415-B6EE-A1F521FE71DA}" sibTransId="{7FA137A9-2E50-4479-AEBA-AE8642E08BBC}"/>
    <dgm:cxn modelId="{5508694A-ACA3-4CE2-A57B-4F61222EBEAC}" srcId="{3867025F-308E-4C4C-9206-1E60761527F1}" destId="{A1DDFF63-BB13-47F9-B7EF-1E8ADBAA8BBC}" srcOrd="0" destOrd="0" parTransId="{4BBDAAFA-CBB6-488B-A387-82D8252DC31B}" sibTransId="{A317A8CA-5098-4A07-A83B-0C77C6664B77}"/>
    <dgm:cxn modelId="{4BEBD6A7-52D9-43C1-83F4-7F3898B5393E}" type="presOf" srcId="{1FF5C4AA-BF27-4A76-B50A-6E724944E68A}" destId="{FB8FDEA9-86AB-4566-8F91-615424210527}" srcOrd="0" destOrd="1" presId="urn:microsoft.com/office/officeart/2005/8/layout/vList5"/>
    <dgm:cxn modelId="{89AFBF80-75C8-4A37-9334-E0F08FA6DB9A}" srcId="{A903EAE7-5194-4E85-996B-4FB5984C655D}" destId="{C9CB57F1-991B-40BA-A1A8-BB7F484ADE57}" srcOrd="2" destOrd="0" parTransId="{326F94B1-41F6-4FC3-8DFF-2613D17B4D9C}" sibTransId="{BB230318-286E-4826-B0D0-52640ECDAF79}"/>
    <dgm:cxn modelId="{1A40E695-CECE-4A57-9C19-6964427C9456}" type="presOf" srcId="{A1DDFF63-BB13-47F9-B7EF-1E8ADBAA8BBC}" destId="{4875B8CF-A7F4-4CBB-AE1A-AA71DC69ADEF}" srcOrd="0" destOrd="0" presId="urn:microsoft.com/office/officeart/2005/8/layout/vList5"/>
    <dgm:cxn modelId="{FBD44028-CD85-4AF0-89F2-F35FF4956B76}" type="presOf" srcId="{D7C66CA9-23A5-4527-861B-8E083119CDCF}" destId="{31E733A5-B261-482C-97A5-E8AD5537F6E6}" srcOrd="0" destOrd="0" presId="urn:microsoft.com/office/officeart/2005/8/layout/vList5"/>
    <dgm:cxn modelId="{971DD1D4-BA81-40F2-8D01-FEEC68298FF1}" type="presParOf" srcId="{2EE2776E-44A4-4D3E-B85A-C6F07DED0662}" destId="{8D7F6E22-4690-409B-A182-1C0DE3195C4C}" srcOrd="0" destOrd="0" presId="urn:microsoft.com/office/officeart/2005/8/layout/vList5"/>
    <dgm:cxn modelId="{B5CC3212-D7F0-4B10-B823-13D3D13D5C97}" type="presParOf" srcId="{8D7F6E22-4690-409B-A182-1C0DE3195C4C}" destId="{8CFB49C7-E8BA-401A-B61F-CDAC73CB9941}" srcOrd="0" destOrd="0" presId="urn:microsoft.com/office/officeart/2005/8/layout/vList5"/>
    <dgm:cxn modelId="{3EEBA4E0-6BD5-40D1-980E-B75193800C25}" type="presParOf" srcId="{8D7F6E22-4690-409B-A182-1C0DE3195C4C}" destId="{4875B8CF-A7F4-4CBB-AE1A-AA71DC69ADEF}" srcOrd="1" destOrd="0" presId="urn:microsoft.com/office/officeart/2005/8/layout/vList5"/>
    <dgm:cxn modelId="{A6523669-7505-4B8F-B12C-D4BC8E438524}" type="presParOf" srcId="{2EE2776E-44A4-4D3E-B85A-C6F07DED0662}" destId="{94F5F984-895F-43C1-B6E9-5FEA3544D12F}" srcOrd="1" destOrd="0" presId="urn:microsoft.com/office/officeart/2005/8/layout/vList5"/>
    <dgm:cxn modelId="{293D23A1-0AF9-45F9-963E-6056B991D110}" type="presParOf" srcId="{2EE2776E-44A4-4D3E-B85A-C6F07DED0662}" destId="{07E3A967-B0E3-407D-88DE-06B3DBA98A97}" srcOrd="2" destOrd="0" presId="urn:microsoft.com/office/officeart/2005/8/layout/vList5"/>
    <dgm:cxn modelId="{2FCE3C60-C512-4EF5-B42D-3D0199CCA8AC}" type="presParOf" srcId="{07E3A967-B0E3-407D-88DE-06B3DBA98A97}" destId="{42D54066-4A26-4267-9C3D-40337F102A1D}" srcOrd="0" destOrd="0" presId="urn:microsoft.com/office/officeart/2005/8/layout/vList5"/>
    <dgm:cxn modelId="{6A3F21C9-6554-468A-AADB-EE1E660BEED4}" type="presParOf" srcId="{07E3A967-B0E3-407D-88DE-06B3DBA98A97}" destId="{FB8FDEA9-86AB-4566-8F91-615424210527}" srcOrd="1" destOrd="0" presId="urn:microsoft.com/office/officeart/2005/8/layout/vList5"/>
    <dgm:cxn modelId="{10874AED-CAC9-4CC3-82EA-2293F34DE82B}" type="presParOf" srcId="{2EE2776E-44A4-4D3E-B85A-C6F07DED0662}" destId="{86ED29CC-8E8F-4987-A480-4CCDE20C00FA}" srcOrd="3" destOrd="0" presId="urn:microsoft.com/office/officeart/2005/8/layout/vList5"/>
    <dgm:cxn modelId="{BDD4E428-FAEF-4E0E-95FF-93B6DE3ED958}" type="presParOf" srcId="{2EE2776E-44A4-4D3E-B85A-C6F07DED0662}" destId="{EAD0480F-E871-4645-B6F9-317CF8A1CD3C}" srcOrd="4" destOrd="0" presId="urn:microsoft.com/office/officeart/2005/8/layout/vList5"/>
    <dgm:cxn modelId="{30FA593E-B339-421F-854F-2BB809A08654}" type="presParOf" srcId="{EAD0480F-E871-4645-B6F9-317CF8A1CD3C}" destId="{FBA9E413-16CD-413F-931A-7B9154D78CC7}" srcOrd="0" destOrd="0" presId="urn:microsoft.com/office/officeart/2005/8/layout/vList5"/>
    <dgm:cxn modelId="{987B9142-EA01-49B0-8770-FF9219AA9C15}" type="presParOf" srcId="{EAD0480F-E871-4645-B6F9-317CF8A1CD3C}" destId="{31E733A5-B261-482C-97A5-E8AD5537F6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83E38-8F50-41D4-B8BB-48833220EA4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42C813-7682-4AA0-A382-5B43E62AA2DE}">
      <dgm:prSet phldrT="[Текст]"/>
      <dgm:spPr/>
      <dgm:t>
        <a:bodyPr/>
        <a:lstStyle/>
        <a:p>
          <a:r>
            <a:rPr lang="ru-RU" b="1" dirty="0" smtClean="0"/>
            <a:t>ГРАЖДАНСКОЕ ВОСПИТАНИЕ</a:t>
          </a:r>
          <a:endParaRPr lang="ru-RU" b="1" dirty="0"/>
        </a:p>
      </dgm:t>
    </dgm:pt>
    <dgm:pt modelId="{535291DF-B0CB-4C3E-BEE0-7765A4DA3A27}" type="parTrans" cxnId="{36F78FF5-0682-4BDA-9F59-6E88A2487D4B}">
      <dgm:prSet/>
      <dgm:spPr/>
      <dgm:t>
        <a:bodyPr/>
        <a:lstStyle/>
        <a:p>
          <a:endParaRPr lang="ru-RU"/>
        </a:p>
      </dgm:t>
    </dgm:pt>
    <dgm:pt modelId="{E86F6742-2F98-4349-84FF-8DC4871E8164}" type="sibTrans" cxnId="{36F78FF5-0682-4BDA-9F59-6E88A2487D4B}">
      <dgm:prSet/>
      <dgm:spPr/>
      <dgm:t>
        <a:bodyPr/>
        <a:lstStyle/>
        <a:p>
          <a:endParaRPr lang="ru-RU"/>
        </a:p>
      </dgm:t>
    </dgm:pt>
    <dgm:pt modelId="{2DC1E325-2CE9-4A49-9196-8F97DFA5D343}">
      <dgm:prSet phldrT="[Текст]"/>
      <dgm:spPr/>
      <dgm:t>
        <a:bodyPr/>
        <a:lstStyle/>
        <a:p>
          <a:r>
            <a:rPr lang="ru-RU" b="1" dirty="0" smtClean="0"/>
            <a:t>ПАТРИОТИЧЕСКОЕ ВОСПИТАНИЕ</a:t>
          </a:r>
          <a:endParaRPr lang="ru-RU" b="1" dirty="0"/>
        </a:p>
      </dgm:t>
    </dgm:pt>
    <dgm:pt modelId="{0A106114-001B-43EB-9DF5-16C53F5B4303}" type="parTrans" cxnId="{1EC8386F-E81B-40D5-BFF2-BF53F1F733DC}">
      <dgm:prSet/>
      <dgm:spPr/>
      <dgm:t>
        <a:bodyPr/>
        <a:lstStyle/>
        <a:p>
          <a:endParaRPr lang="ru-RU"/>
        </a:p>
      </dgm:t>
    </dgm:pt>
    <dgm:pt modelId="{C939130C-70AC-4130-8BBA-C3EE245D22C5}" type="sibTrans" cxnId="{1EC8386F-E81B-40D5-BFF2-BF53F1F733DC}">
      <dgm:prSet/>
      <dgm:spPr/>
      <dgm:t>
        <a:bodyPr/>
        <a:lstStyle/>
        <a:p>
          <a:endParaRPr lang="ru-RU"/>
        </a:p>
      </dgm:t>
    </dgm:pt>
    <dgm:pt modelId="{953463A5-D594-4615-A19A-3B09E8806451}">
      <dgm:prSet phldrT="[Текст]"/>
      <dgm:spPr/>
      <dgm:t>
        <a:bodyPr/>
        <a:lstStyle/>
        <a:p>
          <a:r>
            <a:rPr lang="ru-RU" b="1" dirty="0" smtClean="0"/>
            <a:t>ДУХОВНОЕ И НРАВСТВЕННОЕ ВОСПИТАНИЕ</a:t>
          </a:r>
          <a:endParaRPr lang="ru-RU" b="1" dirty="0"/>
        </a:p>
      </dgm:t>
    </dgm:pt>
    <dgm:pt modelId="{A4B792AA-9D5E-4247-B874-862D504B3EEA}" type="parTrans" cxnId="{6BF0E6B3-A41F-411F-A62D-D521D98507DC}">
      <dgm:prSet/>
      <dgm:spPr/>
      <dgm:t>
        <a:bodyPr/>
        <a:lstStyle/>
        <a:p>
          <a:endParaRPr lang="ru-RU"/>
        </a:p>
      </dgm:t>
    </dgm:pt>
    <dgm:pt modelId="{E9278D3B-8A0B-4E84-9D00-456812217E67}" type="sibTrans" cxnId="{6BF0E6B3-A41F-411F-A62D-D521D98507DC}">
      <dgm:prSet/>
      <dgm:spPr/>
      <dgm:t>
        <a:bodyPr/>
        <a:lstStyle/>
        <a:p>
          <a:endParaRPr lang="ru-RU"/>
        </a:p>
      </dgm:t>
    </dgm:pt>
    <dgm:pt modelId="{E4ED6384-667E-4210-A729-FFCCFD690CA0}" type="pres">
      <dgm:prSet presAssocID="{70D83E38-8F50-41D4-B8BB-48833220EA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D04C2-7892-4916-8F60-35D6412AAE3A}" type="pres">
      <dgm:prSet presAssocID="{B942C813-7682-4AA0-A382-5B43E62AA2DE}" presName="parentLin" presStyleCnt="0"/>
      <dgm:spPr/>
    </dgm:pt>
    <dgm:pt modelId="{16C8C82F-815D-4BE3-ABDB-F808B274523A}" type="pres">
      <dgm:prSet presAssocID="{B942C813-7682-4AA0-A382-5B43E62AA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E3BA84-C37B-447A-9832-F327233A927F}" type="pres">
      <dgm:prSet presAssocID="{B942C813-7682-4AA0-A382-5B43E62AA2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A2A-E8F8-408F-9400-4D16A8369CE7}" type="pres">
      <dgm:prSet presAssocID="{B942C813-7682-4AA0-A382-5B43E62AA2DE}" presName="negativeSpace" presStyleCnt="0"/>
      <dgm:spPr/>
    </dgm:pt>
    <dgm:pt modelId="{0773B6E8-152F-4D0D-BDE6-18F56BD1547E}" type="pres">
      <dgm:prSet presAssocID="{B942C813-7682-4AA0-A382-5B43E62AA2DE}" presName="childText" presStyleLbl="conFgAcc1" presStyleIdx="0" presStyleCnt="3">
        <dgm:presLayoutVars>
          <dgm:bulletEnabled val="1"/>
        </dgm:presLayoutVars>
      </dgm:prSet>
      <dgm:spPr/>
    </dgm:pt>
    <dgm:pt modelId="{0F6D4493-8290-4E3F-9FDD-AC8A34FEB1C7}" type="pres">
      <dgm:prSet presAssocID="{E86F6742-2F98-4349-84FF-8DC4871E8164}" presName="spaceBetweenRectangles" presStyleCnt="0"/>
      <dgm:spPr/>
    </dgm:pt>
    <dgm:pt modelId="{F62B9D5F-AB57-4769-909F-D9D27DE8B815}" type="pres">
      <dgm:prSet presAssocID="{2DC1E325-2CE9-4A49-9196-8F97DFA5D343}" presName="parentLin" presStyleCnt="0"/>
      <dgm:spPr/>
    </dgm:pt>
    <dgm:pt modelId="{774EBD3D-7150-4C8C-9FF4-575C7D39169F}" type="pres">
      <dgm:prSet presAssocID="{2DC1E325-2CE9-4A49-9196-8F97DFA5D3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8BF5-05F0-4B52-9BBC-1BC3E5E1D32C}" type="pres">
      <dgm:prSet presAssocID="{2DC1E325-2CE9-4A49-9196-8F97DFA5D3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D340-4012-47CF-A5FF-0C442C8CB873}" type="pres">
      <dgm:prSet presAssocID="{2DC1E325-2CE9-4A49-9196-8F97DFA5D343}" presName="negativeSpace" presStyleCnt="0"/>
      <dgm:spPr/>
    </dgm:pt>
    <dgm:pt modelId="{F7EC0756-07B6-4D8A-A57B-9BFEE21EC8DD}" type="pres">
      <dgm:prSet presAssocID="{2DC1E325-2CE9-4A49-9196-8F97DFA5D343}" presName="childText" presStyleLbl="conFgAcc1" presStyleIdx="1" presStyleCnt="3">
        <dgm:presLayoutVars>
          <dgm:bulletEnabled val="1"/>
        </dgm:presLayoutVars>
      </dgm:prSet>
      <dgm:spPr/>
    </dgm:pt>
    <dgm:pt modelId="{5578EC93-08F2-41E7-911B-6A37E16A7C8B}" type="pres">
      <dgm:prSet presAssocID="{C939130C-70AC-4130-8BBA-C3EE245D22C5}" presName="spaceBetweenRectangles" presStyleCnt="0"/>
      <dgm:spPr/>
    </dgm:pt>
    <dgm:pt modelId="{6DD8983E-E65F-4551-9A5C-72B6BDAA9268}" type="pres">
      <dgm:prSet presAssocID="{953463A5-D594-4615-A19A-3B09E8806451}" presName="parentLin" presStyleCnt="0"/>
      <dgm:spPr/>
    </dgm:pt>
    <dgm:pt modelId="{77993E5D-F356-49D1-A887-1A31443F0EC6}" type="pres">
      <dgm:prSet presAssocID="{953463A5-D594-4615-A19A-3B09E880645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43AB6B-2AE4-4EC6-8005-86EEEC5FBE44}" type="pres">
      <dgm:prSet presAssocID="{953463A5-D594-4615-A19A-3B09E88064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A5CA-06F1-4347-9437-8431448A0BE3}" type="pres">
      <dgm:prSet presAssocID="{953463A5-D594-4615-A19A-3B09E8806451}" presName="negativeSpace" presStyleCnt="0"/>
      <dgm:spPr/>
    </dgm:pt>
    <dgm:pt modelId="{24D7A52E-35F5-4D62-97FE-04DE533D8AEB}" type="pres">
      <dgm:prSet presAssocID="{953463A5-D594-4615-A19A-3B09E88064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C8386F-E81B-40D5-BFF2-BF53F1F733DC}" srcId="{70D83E38-8F50-41D4-B8BB-48833220EA4C}" destId="{2DC1E325-2CE9-4A49-9196-8F97DFA5D343}" srcOrd="1" destOrd="0" parTransId="{0A106114-001B-43EB-9DF5-16C53F5B4303}" sibTransId="{C939130C-70AC-4130-8BBA-C3EE245D22C5}"/>
    <dgm:cxn modelId="{E52B174C-4A20-4230-A50B-CE0E3E8D9FC1}" type="presOf" srcId="{953463A5-D594-4615-A19A-3B09E8806451}" destId="{CD43AB6B-2AE4-4EC6-8005-86EEEC5FBE44}" srcOrd="1" destOrd="0" presId="urn:microsoft.com/office/officeart/2005/8/layout/list1"/>
    <dgm:cxn modelId="{80E53ABB-8418-4300-BB8C-65CDA5AE67CF}" type="presOf" srcId="{B942C813-7682-4AA0-A382-5B43E62AA2DE}" destId="{F4E3BA84-C37B-447A-9832-F327233A927F}" srcOrd="1" destOrd="0" presId="urn:microsoft.com/office/officeart/2005/8/layout/list1"/>
    <dgm:cxn modelId="{C0FBBD3D-BD29-4242-A4D4-E1E7509CBBDC}" type="presOf" srcId="{B942C813-7682-4AA0-A382-5B43E62AA2DE}" destId="{16C8C82F-815D-4BE3-ABDB-F808B274523A}" srcOrd="0" destOrd="0" presId="urn:microsoft.com/office/officeart/2005/8/layout/list1"/>
    <dgm:cxn modelId="{2466DA46-517C-4810-AE01-14A983835015}" type="presOf" srcId="{953463A5-D594-4615-A19A-3B09E8806451}" destId="{77993E5D-F356-49D1-A887-1A31443F0EC6}" srcOrd="0" destOrd="0" presId="urn:microsoft.com/office/officeart/2005/8/layout/list1"/>
    <dgm:cxn modelId="{882B36E1-060B-41E5-AF3C-8A76235E49EE}" type="presOf" srcId="{2DC1E325-2CE9-4A49-9196-8F97DFA5D343}" destId="{BFFE8BF5-05F0-4B52-9BBC-1BC3E5E1D32C}" srcOrd="1" destOrd="0" presId="urn:microsoft.com/office/officeart/2005/8/layout/list1"/>
    <dgm:cxn modelId="{25CA02D1-B641-4513-8BB1-22736278E8BB}" type="presOf" srcId="{2DC1E325-2CE9-4A49-9196-8F97DFA5D343}" destId="{774EBD3D-7150-4C8C-9FF4-575C7D39169F}" srcOrd="0" destOrd="0" presId="urn:microsoft.com/office/officeart/2005/8/layout/list1"/>
    <dgm:cxn modelId="{F8842D21-70F0-413E-8F6D-BFB77BA4F81D}" type="presOf" srcId="{70D83E38-8F50-41D4-B8BB-48833220EA4C}" destId="{E4ED6384-667E-4210-A729-FFCCFD690CA0}" srcOrd="0" destOrd="0" presId="urn:microsoft.com/office/officeart/2005/8/layout/list1"/>
    <dgm:cxn modelId="{6BF0E6B3-A41F-411F-A62D-D521D98507DC}" srcId="{70D83E38-8F50-41D4-B8BB-48833220EA4C}" destId="{953463A5-D594-4615-A19A-3B09E8806451}" srcOrd="2" destOrd="0" parTransId="{A4B792AA-9D5E-4247-B874-862D504B3EEA}" sibTransId="{E9278D3B-8A0B-4E84-9D00-456812217E67}"/>
    <dgm:cxn modelId="{36F78FF5-0682-4BDA-9F59-6E88A2487D4B}" srcId="{70D83E38-8F50-41D4-B8BB-48833220EA4C}" destId="{B942C813-7682-4AA0-A382-5B43E62AA2DE}" srcOrd="0" destOrd="0" parTransId="{535291DF-B0CB-4C3E-BEE0-7765A4DA3A27}" sibTransId="{E86F6742-2F98-4349-84FF-8DC4871E8164}"/>
    <dgm:cxn modelId="{03A4E5AC-B99A-43EC-9A54-949CD8548342}" type="presParOf" srcId="{E4ED6384-667E-4210-A729-FFCCFD690CA0}" destId="{ECED04C2-7892-4916-8F60-35D6412AAE3A}" srcOrd="0" destOrd="0" presId="urn:microsoft.com/office/officeart/2005/8/layout/list1"/>
    <dgm:cxn modelId="{1B8981BE-B12B-464E-9F12-2CB2F9EEF997}" type="presParOf" srcId="{ECED04C2-7892-4916-8F60-35D6412AAE3A}" destId="{16C8C82F-815D-4BE3-ABDB-F808B274523A}" srcOrd="0" destOrd="0" presId="urn:microsoft.com/office/officeart/2005/8/layout/list1"/>
    <dgm:cxn modelId="{DBD8A975-7526-43DB-887E-7700DCA2272B}" type="presParOf" srcId="{ECED04C2-7892-4916-8F60-35D6412AAE3A}" destId="{F4E3BA84-C37B-447A-9832-F327233A927F}" srcOrd="1" destOrd="0" presId="urn:microsoft.com/office/officeart/2005/8/layout/list1"/>
    <dgm:cxn modelId="{B1CE7C6E-B555-4682-96F8-9E9978FE9063}" type="presParOf" srcId="{E4ED6384-667E-4210-A729-FFCCFD690CA0}" destId="{1463BA2A-E8F8-408F-9400-4D16A8369CE7}" srcOrd="1" destOrd="0" presId="urn:microsoft.com/office/officeart/2005/8/layout/list1"/>
    <dgm:cxn modelId="{C582F6D3-8111-43FD-989A-56404601D1E1}" type="presParOf" srcId="{E4ED6384-667E-4210-A729-FFCCFD690CA0}" destId="{0773B6E8-152F-4D0D-BDE6-18F56BD1547E}" srcOrd="2" destOrd="0" presId="urn:microsoft.com/office/officeart/2005/8/layout/list1"/>
    <dgm:cxn modelId="{BDFEAFA0-7F61-445C-8ACD-BDD76943DB3A}" type="presParOf" srcId="{E4ED6384-667E-4210-A729-FFCCFD690CA0}" destId="{0F6D4493-8290-4E3F-9FDD-AC8A34FEB1C7}" srcOrd="3" destOrd="0" presId="urn:microsoft.com/office/officeart/2005/8/layout/list1"/>
    <dgm:cxn modelId="{BB3CB152-AE2A-476E-8DF6-A66577ACEA41}" type="presParOf" srcId="{E4ED6384-667E-4210-A729-FFCCFD690CA0}" destId="{F62B9D5F-AB57-4769-909F-D9D27DE8B815}" srcOrd="4" destOrd="0" presId="urn:microsoft.com/office/officeart/2005/8/layout/list1"/>
    <dgm:cxn modelId="{54E9DEBE-3547-4493-B3E2-CB5B74578433}" type="presParOf" srcId="{F62B9D5F-AB57-4769-909F-D9D27DE8B815}" destId="{774EBD3D-7150-4C8C-9FF4-575C7D39169F}" srcOrd="0" destOrd="0" presId="urn:microsoft.com/office/officeart/2005/8/layout/list1"/>
    <dgm:cxn modelId="{70D7637E-886A-41CB-936D-FBEB9DA5F527}" type="presParOf" srcId="{F62B9D5F-AB57-4769-909F-D9D27DE8B815}" destId="{BFFE8BF5-05F0-4B52-9BBC-1BC3E5E1D32C}" srcOrd="1" destOrd="0" presId="urn:microsoft.com/office/officeart/2005/8/layout/list1"/>
    <dgm:cxn modelId="{56461D0B-9968-43E4-9523-F2E3307E638D}" type="presParOf" srcId="{E4ED6384-667E-4210-A729-FFCCFD690CA0}" destId="{DF73D340-4012-47CF-A5FF-0C442C8CB873}" srcOrd="5" destOrd="0" presId="urn:microsoft.com/office/officeart/2005/8/layout/list1"/>
    <dgm:cxn modelId="{5B3D646E-25CA-476F-9EAD-00D4005F4E34}" type="presParOf" srcId="{E4ED6384-667E-4210-A729-FFCCFD690CA0}" destId="{F7EC0756-07B6-4D8A-A57B-9BFEE21EC8DD}" srcOrd="6" destOrd="0" presId="urn:microsoft.com/office/officeart/2005/8/layout/list1"/>
    <dgm:cxn modelId="{157822CB-AD88-4ABA-9178-9E5B007EE076}" type="presParOf" srcId="{E4ED6384-667E-4210-A729-FFCCFD690CA0}" destId="{5578EC93-08F2-41E7-911B-6A37E16A7C8B}" srcOrd="7" destOrd="0" presId="urn:microsoft.com/office/officeart/2005/8/layout/list1"/>
    <dgm:cxn modelId="{2A608F96-463E-4802-9ACB-EF3F4BAA2DB4}" type="presParOf" srcId="{E4ED6384-667E-4210-A729-FFCCFD690CA0}" destId="{6DD8983E-E65F-4551-9A5C-72B6BDAA9268}" srcOrd="8" destOrd="0" presId="urn:microsoft.com/office/officeart/2005/8/layout/list1"/>
    <dgm:cxn modelId="{715E72BA-9AEE-4A5A-B429-A441486ADD98}" type="presParOf" srcId="{6DD8983E-E65F-4551-9A5C-72B6BDAA9268}" destId="{77993E5D-F356-49D1-A887-1A31443F0EC6}" srcOrd="0" destOrd="0" presId="urn:microsoft.com/office/officeart/2005/8/layout/list1"/>
    <dgm:cxn modelId="{638254D1-216D-419B-AB7F-690B7C90524B}" type="presParOf" srcId="{6DD8983E-E65F-4551-9A5C-72B6BDAA9268}" destId="{CD43AB6B-2AE4-4EC6-8005-86EEEC5FBE44}" srcOrd="1" destOrd="0" presId="urn:microsoft.com/office/officeart/2005/8/layout/list1"/>
    <dgm:cxn modelId="{B766C416-1DA4-4772-882B-21E3136EC4F8}" type="presParOf" srcId="{E4ED6384-667E-4210-A729-FFCCFD690CA0}" destId="{DB00A5CA-06F1-4347-9437-8431448A0BE3}" srcOrd="9" destOrd="0" presId="urn:microsoft.com/office/officeart/2005/8/layout/list1"/>
    <dgm:cxn modelId="{A8DE2AE6-F7D6-49C3-AFE9-F25E99E93199}" type="presParOf" srcId="{E4ED6384-667E-4210-A729-FFCCFD690CA0}" destId="{24D7A52E-35F5-4D62-97FE-04DE533D8A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83E38-8F50-41D4-B8BB-48833220EA4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42C813-7682-4AA0-A382-5B43E62AA2DE}">
      <dgm:prSet phldrT="[Текст]"/>
      <dgm:spPr/>
      <dgm:t>
        <a:bodyPr/>
        <a:lstStyle/>
        <a:p>
          <a:r>
            <a:rPr lang="ru-RU" b="1" dirty="0" smtClean="0"/>
            <a:t>ПРИОБЩЕНИЕ К КУЛЬТУРНОМУ НАСЛЕДИЮ</a:t>
          </a:r>
          <a:endParaRPr lang="ru-RU" b="1" dirty="0"/>
        </a:p>
      </dgm:t>
    </dgm:pt>
    <dgm:pt modelId="{535291DF-B0CB-4C3E-BEE0-7765A4DA3A27}" type="parTrans" cxnId="{36F78FF5-0682-4BDA-9F59-6E88A2487D4B}">
      <dgm:prSet/>
      <dgm:spPr/>
      <dgm:t>
        <a:bodyPr/>
        <a:lstStyle/>
        <a:p>
          <a:endParaRPr lang="ru-RU"/>
        </a:p>
      </dgm:t>
    </dgm:pt>
    <dgm:pt modelId="{E86F6742-2F98-4349-84FF-8DC4871E8164}" type="sibTrans" cxnId="{36F78FF5-0682-4BDA-9F59-6E88A2487D4B}">
      <dgm:prSet/>
      <dgm:spPr/>
      <dgm:t>
        <a:bodyPr/>
        <a:lstStyle/>
        <a:p>
          <a:endParaRPr lang="ru-RU"/>
        </a:p>
      </dgm:t>
    </dgm:pt>
    <dgm:pt modelId="{2DC1E325-2CE9-4A49-9196-8F97DFA5D343}">
      <dgm:prSet phldrT="[Текст]"/>
      <dgm:spPr/>
      <dgm:t>
        <a:bodyPr/>
        <a:lstStyle/>
        <a:p>
          <a:r>
            <a:rPr lang="ru-RU" b="1" dirty="0" smtClean="0"/>
            <a:t>ПОПУЛЯРИЗАЦИЯ НАУЧНЫХ ЗНАНИЙ</a:t>
          </a:r>
          <a:endParaRPr lang="ru-RU" b="1" dirty="0"/>
        </a:p>
      </dgm:t>
    </dgm:pt>
    <dgm:pt modelId="{0A106114-001B-43EB-9DF5-16C53F5B4303}" type="parTrans" cxnId="{1EC8386F-E81B-40D5-BFF2-BF53F1F733DC}">
      <dgm:prSet/>
      <dgm:spPr/>
      <dgm:t>
        <a:bodyPr/>
        <a:lstStyle/>
        <a:p>
          <a:endParaRPr lang="ru-RU"/>
        </a:p>
      </dgm:t>
    </dgm:pt>
    <dgm:pt modelId="{C939130C-70AC-4130-8BBA-C3EE245D22C5}" type="sibTrans" cxnId="{1EC8386F-E81B-40D5-BFF2-BF53F1F733DC}">
      <dgm:prSet/>
      <dgm:spPr/>
      <dgm:t>
        <a:bodyPr/>
        <a:lstStyle/>
        <a:p>
          <a:endParaRPr lang="ru-RU"/>
        </a:p>
      </dgm:t>
    </dgm:pt>
    <dgm:pt modelId="{953463A5-D594-4615-A19A-3B09E8806451}">
      <dgm:prSet phldrT="[Текст]"/>
      <dgm:spPr/>
      <dgm:t>
        <a:bodyPr/>
        <a:lstStyle/>
        <a:p>
          <a:r>
            <a:rPr lang="ru-RU" b="1" dirty="0" smtClean="0"/>
            <a:t>ФИЗИЧЕСКОЕ ВОСПИТАНИЕ</a:t>
          </a:r>
          <a:endParaRPr lang="ru-RU" b="1" dirty="0"/>
        </a:p>
      </dgm:t>
    </dgm:pt>
    <dgm:pt modelId="{A4B792AA-9D5E-4247-B874-862D504B3EEA}" type="parTrans" cxnId="{6BF0E6B3-A41F-411F-A62D-D521D98507DC}">
      <dgm:prSet/>
      <dgm:spPr/>
      <dgm:t>
        <a:bodyPr/>
        <a:lstStyle/>
        <a:p>
          <a:endParaRPr lang="ru-RU"/>
        </a:p>
      </dgm:t>
    </dgm:pt>
    <dgm:pt modelId="{E9278D3B-8A0B-4E84-9D00-456812217E67}" type="sibTrans" cxnId="{6BF0E6B3-A41F-411F-A62D-D521D98507DC}">
      <dgm:prSet/>
      <dgm:spPr/>
      <dgm:t>
        <a:bodyPr/>
        <a:lstStyle/>
        <a:p>
          <a:endParaRPr lang="ru-RU"/>
        </a:p>
      </dgm:t>
    </dgm:pt>
    <dgm:pt modelId="{E4ED6384-667E-4210-A729-FFCCFD690CA0}" type="pres">
      <dgm:prSet presAssocID="{70D83E38-8F50-41D4-B8BB-48833220EA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D04C2-7892-4916-8F60-35D6412AAE3A}" type="pres">
      <dgm:prSet presAssocID="{B942C813-7682-4AA0-A382-5B43E62AA2DE}" presName="parentLin" presStyleCnt="0"/>
      <dgm:spPr/>
    </dgm:pt>
    <dgm:pt modelId="{16C8C82F-815D-4BE3-ABDB-F808B274523A}" type="pres">
      <dgm:prSet presAssocID="{B942C813-7682-4AA0-A382-5B43E62AA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E3BA84-C37B-447A-9832-F327233A927F}" type="pres">
      <dgm:prSet presAssocID="{B942C813-7682-4AA0-A382-5B43E62AA2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A2A-E8F8-408F-9400-4D16A8369CE7}" type="pres">
      <dgm:prSet presAssocID="{B942C813-7682-4AA0-A382-5B43E62AA2DE}" presName="negativeSpace" presStyleCnt="0"/>
      <dgm:spPr/>
    </dgm:pt>
    <dgm:pt modelId="{0773B6E8-152F-4D0D-BDE6-18F56BD1547E}" type="pres">
      <dgm:prSet presAssocID="{B942C813-7682-4AA0-A382-5B43E62AA2DE}" presName="childText" presStyleLbl="conFgAcc1" presStyleIdx="0" presStyleCnt="3">
        <dgm:presLayoutVars>
          <dgm:bulletEnabled val="1"/>
        </dgm:presLayoutVars>
      </dgm:prSet>
      <dgm:spPr/>
    </dgm:pt>
    <dgm:pt modelId="{0F6D4493-8290-4E3F-9FDD-AC8A34FEB1C7}" type="pres">
      <dgm:prSet presAssocID="{E86F6742-2F98-4349-84FF-8DC4871E8164}" presName="spaceBetweenRectangles" presStyleCnt="0"/>
      <dgm:spPr/>
    </dgm:pt>
    <dgm:pt modelId="{F62B9D5F-AB57-4769-909F-D9D27DE8B815}" type="pres">
      <dgm:prSet presAssocID="{2DC1E325-2CE9-4A49-9196-8F97DFA5D343}" presName="parentLin" presStyleCnt="0"/>
      <dgm:spPr/>
    </dgm:pt>
    <dgm:pt modelId="{774EBD3D-7150-4C8C-9FF4-575C7D39169F}" type="pres">
      <dgm:prSet presAssocID="{2DC1E325-2CE9-4A49-9196-8F97DFA5D3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8BF5-05F0-4B52-9BBC-1BC3E5E1D32C}" type="pres">
      <dgm:prSet presAssocID="{2DC1E325-2CE9-4A49-9196-8F97DFA5D3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D340-4012-47CF-A5FF-0C442C8CB873}" type="pres">
      <dgm:prSet presAssocID="{2DC1E325-2CE9-4A49-9196-8F97DFA5D343}" presName="negativeSpace" presStyleCnt="0"/>
      <dgm:spPr/>
    </dgm:pt>
    <dgm:pt modelId="{F7EC0756-07B6-4D8A-A57B-9BFEE21EC8DD}" type="pres">
      <dgm:prSet presAssocID="{2DC1E325-2CE9-4A49-9196-8F97DFA5D343}" presName="childText" presStyleLbl="conFgAcc1" presStyleIdx="1" presStyleCnt="3">
        <dgm:presLayoutVars>
          <dgm:bulletEnabled val="1"/>
        </dgm:presLayoutVars>
      </dgm:prSet>
      <dgm:spPr/>
    </dgm:pt>
    <dgm:pt modelId="{5578EC93-08F2-41E7-911B-6A37E16A7C8B}" type="pres">
      <dgm:prSet presAssocID="{C939130C-70AC-4130-8BBA-C3EE245D22C5}" presName="spaceBetweenRectangles" presStyleCnt="0"/>
      <dgm:spPr/>
    </dgm:pt>
    <dgm:pt modelId="{6DD8983E-E65F-4551-9A5C-72B6BDAA9268}" type="pres">
      <dgm:prSet presAssocID="{953463A5-D594-4615-A19A-3B09E8806451}" presName="parentLin" presStyleCnt="0"/>
      <dgm:spPr/>
    </dgm:pt>
    <dgm:pt modelId="{77993E5D-F356-49D1-A887-1A31443F0EC6}" type="pres">
      <dgm:prSet presAssocID="{953463A5-D594-4615-A19A-3B09E880645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43AB6B-2AE4-4EC6-8005-86EEEC5FBE44}" type="pres">
      <dgm:prSet presAssocID="{953463A5-D594-4615-A19A-3B09E88064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A5CA-06F1-4347-9437-8431448A0BE3}" type="pres">
      <dgm:prSet presAssocID="{953463A5-D594-4615-A19A-3B09E8806451}" presName="negativeSpace" presStyleCnt="0"/>
      <dgm:spPr/>
    </dgm:pt>
    <dgm:pt modelId="{24D7A52E-35F5-4D62-97FE-04DE533D8AEB}" type="pres">
      <dgm:prSet presAssocID="{953463A5-D594-4615-A19A-3B09E88064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D73E05-1954-4BE0-90DB-4A845D0977CE}" type="presOf" srcId="{953463A5-D594-4615-A19A-3B09E8806451}" destId="{77993E5D-F356-49D1-A887-1A31443F0EC6}" srcOrd="0" destOrd="0" presId="urn:microsoft.com/office/officeart/2005/8/layout/list1"/>
    <dgm:cxn modelId="{36F78FF5-0682-4BDA-9F59-6E88A2487D4B}" srcId="{70D83E38-8F50-41D4-B8BB-48833220EA4C}" destId="{B942C813-7682-4AA0-A382-5B43E62AA2DE}" srcOrd="0" destOrd="0" parTransId="{535291DF-B0CB-4C3E-BEE0-7765A4DA3A27}" sibTransId="{E86F6742-2F98-4349-84FF-8DC4871E8164}"/>
    <dgm:cxn modelId="{970A4100-0BAE-484A-8AD3-CC3A0E88686C}" type="presOf" srcId="{2DC1E325-2CE9-4A49-9196-8F97DFA5D343}" destId="{774EBD3D-7150-4C8C-9FF4-575C7D39169F}" srcOrd="0" destOrd="0" presId="urn:microsoft.com/office/officeart/2005/8/layout/list1"/>
    <dgm:cxn modelId="{6BF0E6B3-A41F-411F-A62D-D521D98507DC}" srcId="{70D83E38-8F50-41D4-B8BB-48833220EA4C}" destId="{953463A5-D594-4615-A19A-3B09E8806451}" srcOrd="2" destOrd="0" parTransId="{A4B792AA-9D5E-4247-B874-862D504B3EEA}" sibTransId="{E9278D3B-8A0B-4E84-9D00-456812217E67}"/>
    <dgm:cxn modelId="{5F2B8283-4EF7-45B2-A4D9-D3D5A06083D1}" type="presOf" srcId="{2DC1E325-2CE9-4A49-9196-8F97DFA5D343}" destId="{BFFE8BF5-05F0-4B52-9BBC-1BC3E5E1D32C}" srcOrd="1" destOrd="0" presId="urn:microsoft.com/office/officeart/2005/8/layout/list1"/>
    <dgm:cxn modelId="{87682F83-8085-43C8-8D42-AD4CB0524A1A}" type="presOf" srcId="{B942C813-7682-4AA0-A382-5B43E62AA2DE}" destId="{16C8C82F-815D-4BE3-ABDB-F808B274523A}" srcOrd="0" destOrd="0" presId="urn:microsoft.com/office/officeart/2005/8/layout/list1"/>
    <dgm:cxn modelId="{1EC8386F-E81B-40D5-BFF2-BF53F1F733DC}" srcId="{70D83E38-8F50-41D4-B8BB-48833220EA4C}" destId="{2DC1E325-2CE9-4A49-9196-8F97DFA5D343}" srcOrd="1" destOrd="0" parTransId="{0A106114-001B-43EB-9DF5-16C53F5B4303}" sibTransId="{C939130C-70AC-4130-8BBA-C3EE245D22C5}"/>
    <dgm:cxn modelId="{06A051EA-4D1A-4D74-B7B0-1EF5478EE7EB}" type="presOf" srcId="{B942C813-7682-4AA0-A382-5B43E62AA2DE}" destId="{F4E3BA84-C37B-447A-9832-F327233A927F}" srcOrd="1" destOrd="0" presId="urn:microsoft.com/office/officeart/2005/8/layout/list1"/>
    <dgm:cxn modelId="{C46A931D-5CA1-47F0-B92B-F3FEE609DE08}" type="presOf" srcId="{70D83E38-8F50-41D4-B8BB-48833220EA4C}" destId="{E4ED6384-667E-4210-A729-FFCCFD690CA0}" srcOrd="0" destOrd="0" presId="urn:microsoft.com/office/officeart/2005/8/layout/list1"/>
    <dgm:cxn modelId="{DB2BA087-4FFB-4D1F-B940-9743E055062F}" type="presOf" srcId="{953463A5-D594-4615-A19A-3B09E8806451}" destId="{CD43AB6B-2AE4-4EC6-8005-86EEEC5FBE44}" srcOrd="1" destOrd="0" presId="urn:microsoft.com/office/officeart/2005/8/layout/list1"/>
    <dgm:cxn modelId="{55402EDE-DE3E-469A-8332-955F69063CD6}" type="presParOf" srcId="{E4ED6384-667E-4210-A729-FFCCFD690CA0}" destId="{ECED04C2-7892-4916-8F60-35D6412AAE3A}" srcOrd="0" destOrd="0" presId="urn:microsoft.com/office/officeart/2005/8/layout/list1"/>
    <dgm:cxn modelId="{917E0118-209C-4C9D-A403-57B7A66CE427}" type="presParOf" srcId="{ECED04C2-7892-4916-8F60-35D6412AAE3A}" destId="{16C8C82F-815D-4BE3-ABDB-F808B274523A}" srcOrd="0" destOrd="0" presId="urn:microsoft.com/office/officeart/2005/8/layout/list1"/>
    <dgm:cxn modelId="{58BD88A2-264B-43C0-9D15-5FFD2036EDA8}" type="presParOf" srcId="{ECED04C2-7892-4916-8F60-35D6412AAE3A}" destId="{F4E3BA84-C37B-447A-9832-F327233A927F}" srcOrd="1" destOrd="0" presId="urn:microsoft.com/office/officeart/2005/8/layout/list1"/>
    <dgm:cxn modelId="{34C3D14D-DAA2-4977-9BCB-52D142F04F4C}" type="presParOf" srcId="{E4ED6384-667E-4210-A729-FFCCFD690CA0}" destId="{1463BA2A-E8F8-408F-9400-4D16A8369CE7}" srcOrd="1" destOrd="0" presId="urn:microsoft.com/office/officeart/2005/8/layout/list1"/>
    <dgm:cxn modelId="{9D52AFC2-DC46-45B0-AE08-38120C12F5C9}" type="presParOf" srcId="{E4ED6384-667E-4210-A729-FFCCFD690CA0}" destId="{0773B6E8-152F-4D0D-BDE6-18F56BD1547E}" srcOrd="2" destOrd="0" presId="urn:microsoft.com/office/officeart/2005/8/layout/list1"/>
    <dgm:cxn modelId="{78D50689-6460-4C7D-9671-EAC67290C87A}" type="presParOf" srcId="{E4ED6384-667E-4210-A729-FFCCFD690CA0}" destId="{0F6D4493-8290-4E3F-9FDD-AC8A34FEB1C7}" srcOrd="3" destOrd="0" presId="urn:microsoft.com/office/officeart/2005/8/layout/list1"/>
    <dgm:cxn modelId="{68615F41-80FA-4DCA-91FD-2B50D48B908B}" type="presParOf" srcId="{E4ED6384-667E-4210-A729-FFCCFD690CA0}" destId="{F62B9D5F-AB57-4769-909F-D9D27DE8B815}" srcOrd="4" destOrd="0" presId="urn:microsoft.com/office/officeart/2005/8/layout/list1"/>
    <dgm:cxn modelId="{DE322219-23CA-42DC-A358-4BE6DE4DC109}" type="presParOf" srcId="{F62B9D5F-AB57-4769-909F-D9D27DE8B815}" destId="{774EBD3D-7150-4C8C-9FF4-575C7D39169F}" srcOrd="0" destOrd="0" presId="urn:microsoft.com/office/officeart/2005/8/layout/list1"/>
    <dgm:cxn modelId="{AFDDE078-5B51-4568-9DC5-59E62DFF3C04}" type="presParOf" srcId="{F62B9D5F-AB57-4769-909F-D9D27DE8B815}" destId="{BFFE8BF5-05F0-4B52-9BBC-1BC3E5E1D32C}" srcOrd="1" destOrd="0" presId="urn:microsoft.com/office/officeart/2005/8/layout/list1"/>
    <dgm:cxn modelId="{8EBB5004-BF49-481C-9765-623D23981B05}" type="presParOf" srcId="{E4ED6384-667E-4210-A729-FFCCFD690CA0}" destId="{DF73D340-4012-47CF-A5FF-0C442C8CB873}" srcOrd="5" destOrd="0" presId="urn:microsoft.com/office/officeart/2005/8/layout/list1"/>
    <dgm:cxn modelId="{60BF58FE-0B3B-476D-BBA2-BBC9D80F4D77}" type="presParOf" srcId="{E4ED6384-667E-4210-A729-FFCCFD690CA0}" destId="{F7EC0756-07B6-4D8A-A57B-9BFEE21EC8DD}" srcOrd="6" destOrd="0" presId="urn:microsoft.com/office/officeart/2005/8/layout/list1"/>
    <dgm:cxn modelId="{2590B5A4-1A4C-4AD5-823C-4BBD38179AEE}" type="presParOf" srcId="{E4ED6384-667E-4210-A729-FFCCFD690CA0}" destId="{5578EC93-08F2-41E7-911B-6A37E16A7C8B}" srcOrd="7" destOrd="0" presId="urn:microsoft.com/office/officeart/2005/8/layout/list1"/>
    <dgm:cxn modelId="{AEE95523-4028-40E8-8302-B917B73C58E7}" type="presParOf" srcId="{E4ED6384-667E-4210-A729-FFCCFD690CA0}" destId="{6DD8983E-E65F-4551-9A5C-72B6BDAA9268}" srcOrd="8" destOrd="0" presId="urn:microsoft.com/office/officeart/2005/8/layout/list1"/>
    <dgm:cxn modelId="{D1AB31CB-276D-43F0-9805-FAA5B05CF665}" type="presParOf" srcId="{6DD8983E-E65F-4551-9A5C-72B6BDAA9268}" destId="{77993E5D-F356-49D1-A887-1A31443F0EC6}" srcOrd="0" destOrd="0" presId="urn:microsoft.com/office/officeart/2005/8/layout/list1"/>
    <dgm:cxn modelId="{9A98B1EC-EF35-4227-8D0A-2ECDC8FE8104}" type="presParOf" srcId="{6DD8983E-E65F-4551-9A5C-72B6BDAA9268}" destId="{CD43AB6B-2AE4-4EC6-8005-86EEEC5FBE44}" srcOrd="1" destOrd="0" presId="urn:microsoft.com/office/officeart/2005/8/layout/list1"/>
    <dgm:cxn modelId="{C5FE02EC-F85C-407E-A820-DD179FE03917}" type="presParOf" srcId="{E4ED6384-667E-4210-A729-FFCCFD690CA0}" destId="{DB00A5CA-06F1-4347-9437-8431448A0BE3}" srcOrd="9" destOrd="0" presId="urn:microsoft.com/office/officeart/2005/8/layout/list1"/>
    <dgm:cxn modelId="{8D948422-41A3-416A-A979-FBB1267DFD9B}" type="presParOf" srcId="{E4ED6384-667E-4210-A729-FFCCFD690CA0}" destId="{24D7A52E-35F5-4D62-97FE-04DE533D8A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83E38-8F50-41D4-B8BB-48833220EA4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42C813-7682-4AA0-A382-5B43E62AA2DE}">
      <dgm:prSet phldrT="[Текст]"/>
      <dgm:spPr/>
      <dgm:t>
        <a:bodyPr/>
        <a:lstStyle/>
        <a:p>
          <a:r>
            <a:rPr lang="ru-RU" b="1" dirty="0" smtClean="0"/>
            <a:t>ТРУДОВОЕ ВОСПИТАНИЕ И ПРОФЕССИОНАЛЬНОЕ САМООПРЕДЕЛЕНИЕ </a:t>
          </a:r>
          <a:endParaRPr lang="ru-RU" b="1" dirty="0"/>
        </a:p>
      </dgm:t>
    </dgm:pt>
    <dgm:pt modelId="{535291DF-B0CB-4C3E-BEE0-7765A4DA3A27}" type="parTrans" cxnId="{36F78FF5-0682-4BDA-9F59-6E88A2487D4B}">
      <dgm:prSet/>
      <dgm:spPr/>
      <dgm:t>
        <a:bodyPr/>
        <a:lstStyle/>
        <a:p>
          <a:endParaRPr lang="ru-RU"/>
        </a:p>
      </dgm:t>
    </dgm:pt>
    <dgm:pt modelId="{E86F6742-2F98-4349-84FF-8DC4871E8164}" type="sibTrans" cxnId="{36F78FF5-0682-4BDA-9F59-6E88A2487D4B}">
      <dgm:prSet/>
      <dgm:spPr/>
      <dgm:t>
        <a:bodyPr/>
        <a:lstStyle/>
        <a:p>
          <a:endParaRPr lang="ru-RU"/>
        </a:p>
      </dgm:t>
    </dgm:pt>
    <dgm:pt modelId="{2DC1E325-2CE9-4A49-9196-8F97DFA5D343}">
      <dgm:prSet phldrT="[Текст]"/>
      <dgm:spPr/>
      <dgm:t>
        <a:bodyPr/>
        <a:lstStyle/>
        <a:p>
          <a:r>
            <a:rPr lang="ru-RU" b="1" dirty="0" smtClean="0"/>
            <a:t>ЭКОЛОГИЧЕСКОЕ ВОСПИТАНИЕ</a:t>
          </a:r>
          <a:endParaRPr lang="ru-RU" b="1" dirty="0"/>
        </a:p>
      </dgm:t>
    </dgm:pt>
    <dgm:pt modelId="{0A106114-001B-43EB-9DF5-16C53F5B4303}" type="parTrans" cxnId="{1EC8386F-E81B-40D5-BFF2-BF53F1F733DC}">
      <dgm:prSet/>
      <dgm:spPr/>
      <dgm:t>
        <a:bodyPr/>
        <a:lstStyle/>
        <a:p>
          <a:endParaRPr lang="ru-RU"/>
        </a:p>
      </dgm:t>
    </dgm:pt>
    <dgm:pt modelId="{C939130C-70AC-4130-8BBA-C3EE245D22C5}" type="sibTrans" cxnId="{1EC8386F-E81B-40D5-BFF2-BF53F1F733DC}">
      <dgm:prSet/>
      <dgm:spPr/>
      <dgm:t>
        <a:bodyPr/>
        <a:lstStyle/>
        <a:p>
          <a:endParaRPr lang="ru-RU"/>
        </a:p>
      </dgm:t>
    </dgm:pt>
    <dgm:pt modelId="{E4ED6384-667E-4210-A729-FFCCFD690CA0}" type="pres">
      <dgm:prSet presAssocID="{70D83E38-8F50-41D4-B8BB-48833220EA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D04C2-7892-4916-8F60-35D6412AAE3A}" type="pres">
      <dgm:prSet presAssocID="{B942C813-7682-4AA0-A382-5B43E62AA2DE}" presName="parentLin" presStyleCnt="0"/>
      <dgm:spPr/>
    </dgm:pt>
    <dgm:pt modelId="{16C8C82F-815D-4BE3-ABDB-F808B274523A}" type="pres">
      <dgm:prSet presAssocID="{B942C813-7682-4AA0-A382-5B43E62AA2D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4E3BA84-C37B-447A-9832-F327233A927F}" type="pres">
      <dgm:prSet presAssocID="{B942C813-7682-4AA0-A382-5B43E62AA2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A2A-E8F8-408F-9400-4D16A8369CE7}" type="pres">
      <dgm:prSet presAssocID="{B942C813-7682-4AA0-A382-5B43E62AA2DE}" presName="negativeSpace" presStyleCnt="0"/>
      <dgm:spPr/>
    </dgm:pt>
    <dgm:pt modelId="{0773B6E8-152F-4D0D-BDE6-18F56BD1547E}" type="pres">
      <dgm:prSet presAssocID="{B942C813-7682-4AA0-A382-5B43E62AA2DE}" presName="childText" presStyleLbl="conFgAcc1" presStyleIdx="0" presStyleCnt="2">
        <dgm:presLayoutVars>
          <dgm:bulletEnabled val="1"/>
        </dgm:presLayoutVars>
      </dgm:prSet>
      <dgm:spPr/>
    </dgm:pt>
    <dgm:pt modelId="{0F6D4493-8290-4E3F-9FDD-AC8A34FEB1C7}" type="pres">
      <dgm:prSet presAssocID="{E86F6742-2F98-4349-84FF-8DC4871E8164}" presName="spaceBetweenRectangles" presStyleCnt="0"/>
      <dgm:spPr/>
    </dgm:pt>
    <dgm:pt modelId="{F62B9D5F-AB57-4769-909F-D9D27DE8B815}" type="pres">
      <dgm:prSet presAssocID="{2DC1E325-2CE9-4A49-9196-8F97DFA5D343}" presName="parentLin" presStyleCnt="0"/>
      <dgm:spPr/>
    </dgm:pt>
    <dgm:pt modelId="{774EBD3D-7150-4C8C-9FF4-575C7D39169F}" type="pres">
      <dgm:prSet presAssocID="{2DC1E325-2CE9-4A49-9196-8F97DFA5D34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FFE8BF5-05F0-4B52-9BBC-1BC3E5E1D32C}" type="pres">
      <dgm:prSet presAssocID="{2DC1E325-2CE9-4A49-9196-8F97DFA5D3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D340-4012-47CF-A5FF-0C442C8CB873}" type="pres">
      <dgm:prSet presAssocID="{2DC1E325-2CE9-4A49-9196-8F97DFA5D343}" presName="negativeSpace" presStyleCnt="0"/>
      <dgm:spPr/>
    </dgm:pt>
    <dgm:pt modelId="{F7EC0756-07B6-4D8A-A57B-9BFEE21EC8DD}" type="pres">
      <dgm:prSet presAssocID="{2DC1E325-2CE9-4A49-9196-8F97DFA5D34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83EC61-D8D8-460F-8667-38F80AB205E1}" type="presOf" srcId="{B942C813-7682-4AA0-A382-5B43E62AA2DE}" destId="{F4E3BA84-C37B-447A-9832-F327233A927F}" srcOrd="1" destOrd="0" presId="urn:microsoft.com/office/officeart/2005/8/layout/list1"/>
    <dgm:cxn modelId="{ADD51227-4589-49AC-AD24-5E1B3BE06439}" type="presOf" srcId="{70D83E38-8F50-41D4-B8BB-48833220EA4C}" destId="{E4ED6384-667E-4210-A729-FFCCFD690CA0}" srcOrd="0" destOrd="0" presId="urn:microsoft.com/office/officeart/2005/8/layout/list1"/>
    <dgm:cxn modelId="{73C8229C-7A72-476A-AD67-1EA2256D5689}" type="presOf" srcId="{2DC1E325-2CE9-4A49-9196-8F97DFA5D343}" destId="{774EBD3D-7150-4C8C-9FF4-575C7D39169F}" srcOrd="0" destOrd="0" presId="urn:microsoft.com/office/officeart/2005/8/layout/list1"/>
    <dgm:cxn modelId="{AA6C50C2-ABDD-425D-BB70-01649A370729}" type="presOf" srcId="{B942C813-7682-4AA0-A382-5B43E62AA2DE}" destId="{16C8C82F-815D-4BE3-ABDB-F808B274523A}" srcOrd="0" destOrd="0" presId="urn:microsoft.com/office/officeart/2005/8/layout/list1"/>
    <dgm:cxn modelId="{1EC8386F-E81B-40D5-BFF2-BF53F1F733DC}" srcId="{70D83E38-8F50-41D4-B8BB-48833220EA4C}" destId="{2DC1E325-2CE9-4A49-9196-8F97DFA5D343}" srcOrd="1" destOrd="0" parTransId="{0A106114-001B-43EB-9DF5-16C53F5B4303}" sibTransId="{C939130C-70AC-4130-8BBA-C3EE245D22C5}"/>
    <dgm:cxn modelId="{73B27636-1EE9-4B45-8BDD-5868954DF553}" type="presOf" srcId="{2DC1E325-2CE9-4A49-9196-8F97DFA5D343}" destId="{BFFE8BF5-05F0-4B52-9BBC-1BC3E5E1D32C}" srcOrd="1" destOrd="0" presId="urn:microsoft.com/office/officeart/2005/8/layout/list1"/>
    <dgm:cxn modelId="{36F78FF5-0682-4BDA-9F59-6E88A2487D4B}" srcId="{70D83E38-8F50-41D4-B8BB-48833220EA4C}" destId="{B942C813-7682-4AA0-A382-5B43E62AA2DE}" srcOrd="0" destOrd="0" parTransId="{535291DF-B0CB-4C3E-BEE0-7765A4DA3A27}" sibTransId="{E86F6742-2F98-4349-84FF-8DC4871E8164}"/>
    <dgm:cxn modelId="{32BDCC50-A4C9-44AF-A3E0-BACE97C1F796}" type="presParOf" srcId="{E4ED6384-667E-4210-A729-FFCCFD690CA0}" destId="{ECED04C2-7892-4916-8F60-35D6412AAE3A}" srcOrd="0" destOrd="0" presId="urn:microsoft.com/office/officeart/2005/8/layout/list1"/>
    <dgm:cxn modelId="{E699466F-0275-484E-B033-77CB376C9547}" type="presParOf" srcId="{ECED04C2-7892-4916-8F60-35D6412AAE3A}" destId="{16C8C82F-815D-4BE3-ABDB-F808B274523A}" srcOrd="0" destOrd="0" presId="urn:microsoft.com/office/officeart/2005/8/layout/list1"/>
    <dgm:cxn modelId="{A7CA8064-BEE2-43DB-9F1F-7FA49107851A}" type="presParOf" srcId="{ECED04C2-7892-4916-8F60-35D6412AAE3A}" destId="{F4E3BA84-C37B-447A-9832-F327233A927F}" srcOrd="1" destOrd="0" presId="urn:microsoft.com/office/officeart/2005/8/layout/list1"/>
    <dgm:cxn modelId="{666AFA50-6825-43B7-A862-532C3B71FFF6}" type="presParOf" srcId="{E4ED6384-667E-4210-A729-FFCCFD690CA0}" destId="{1463BA2A-E8F8-408F-9400-4D16A8369CE7}" srcOrd="1" destOrd="0" presId="urn:microsoft.com/office/officeart/2005/8/layout/list1"/>
    <dgm:cxn modelId="{823C97CE-A160-409A-AD5B-C278465DA530}" type="presParOf" srcId="{E4ED6384-667E-4210-A729-FFCCFD690CA0}" destId="{0773B6E8-152F-4D0D-BDE6-18F56BD1547E}" srcOrd="2" destOrd="0" presId="urn:microsoft.com/office/officeart/2005/8/layout/list1"/>
    <dgm:cxn modelId="{5FA60400-C9EE-46A3-AF81-7FD50A0348FE}" type="presParOf" srcId="{E4ED6384-667E-4210-A729-FFCCFD690CA0}" destId="{0F6D4493-8290-4E3F-9FDD-AC8A34FEB1C7}" srcOrd="3" destOrd="0" presId="urn:microsoft.com/office/officeart/2005/8/layout/list1"/>
    <dgm:cxn modelId="{A88BCFD2-682A-4BE7-90C0-0400E284415D}" type="presParOf" srcId="{E4ED6384-667E-4210-A729-FFCCFD690CA0}" destId="{F62B9D5F-AB57-4769-909F-D9D27DE8B815}" srcOrd="4" destOrd="0" presId="urn:microsoft.com/office/officeart/2005/8/layout/list1"/>
    <dgm:cxn modelId="{2FD20217-27AD-45B1-89A3-C5DC8192058B}" type="presParOf" srcId="{F62B9D5F-AB57-4769-909F-D9D27DE8B815}" destId="{774EBD3D-7150-4C8C-9FF4-575C7D39169F}" srcOrd="0" destOrd="0" presId="urn:microsoft.com/office/officeart/2005/8/layout/list1"/>
    <dgm:cxn modelId="{789B465A-93EA-4C5C-B047-D5C811F67E12}" type="presParOf" srcId="{F62B9D5F-AB57-4769-909F-D9D27DE8B815}" destId="{BFFE8BF5-05F0-4B52-9BBC-1BC3E5E1D32C}" srcOrd="1" destOrd="0" presId="urn:microsoft.com/office/officeart/2005/8/layout/list1"/>
    <dgm:cxn modelId="{6B5B7397-FE1C-4E45-B671-507463BAF522}" type="presParOf" srcId="{E4ED6384-667E-4210-A729-FFCCFD690CA0}" destId="{DF73D340-4012-47CF-A5FF-0C442C8CB873}" srcOrd="5" destOrd="0" presId="urn:microsoft.com/office/officeart/2005/8/layout/list1"/>
    <dgm:cxn modelId="{FCE52A6E-11E2-4A28-95BD-F44F8A7D46D3}" type="presParOf" srcId="{E4ED6384-667E-4210-A729-FFCCFD690CA0}" destId="{F7EC0756-07B6-4D8A-A57B-9BFEE21EC8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94846-CBA8-48C4-B591-512672039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972CF-4DD3-4F02-B16F-0B6CA9EB7BE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Взаимоотношения участников (дети, учителя, родители, партнеры)  </a:t>
          </a:r>
          <a:endParaRPr lang="ru-RU" sz="2400" b="1" dirty="0">
            <a:solidFill>
              <a:schemeClr val="tx1"/>
            </a:solidFill>
          </a:endParaRPr>
        </a:p>
      </dgm:t>
    </dgm:pt>
    <dgm:pt modelId="{142B41CF-4AC6-40D9-8FE4-A882FBF2E6C4}" type="parTrans" cxnId="{B4C1EC3B-217F-43B1-B87A-442447B76E01}">
      <dgm:prSet/>
      <dgm:spPr/>
      <dgm:t>
        <a:bodyPr/>
        <a:lstStyle/>
        <a:p>
          <a:endParaRPr lang="ru-RU"/>
        </a:p>
      </dgm:t>
    </dgm:pt>
    <dgm:pt modelId="{028D6E7C-048A-4807-A858-295A5B194AF1}" type="sibTrans" cxnId="{B4C1EC3B-217F-43B1-B87A-442447B76E01}">
      <dgm:prSet/>
      <dgm:spPr/>
      <dgm:t>
        <a:bodyPr/>
        <a:lstStyle/>
        <a:p>
          <a:endParaRPr lang="ru-RU"/>
        </a:p>
      </dgm:t>
    </dgm:pt>
    <dgm:pt modelId="{37143F18-3EE1-4C7B-8F83-EB65D4B716B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Ведущая деятельность и позитивное творчество </a:t>
          </a:r>
          <a:endParaRPr lang="ru-RU" sz="2400" b="1" dirty="0">
            <a:solidFill>
              <a:schemeClr val="tx1"/>
            </a:solidFill>
          </a:endParaRPr>
        </a:p>
      </dgm:t>
    </dgm:pt>
    <dgm:pt modelId="{428387DF-2591-4284-8AC2-D0BA03CE6680}" type="parTrans" cxnId="{242E876F-7676-4E7F-A01D-887DEB9A81F6}">
      <dgm:prSet/>
      <dgm:spPr/>
      <dgm:t>
        <a:bodyPr/>
        <a:lstStyle/>
        <a:p>
          <a:endParaRPr lang="ru-RU"/>
        </a:p>
      </dgm:t>
    </dgm:pt>
    <dgm:pt modelId="{25127856-7FCE-4637-BC6C-233781C175C0}" type="sibTrans" cxnId="{242E876F-7676-4E7F-A01D-887DEB9A81F6}">
      <dgm:prSet/>
      <dgm:spPr/>
      <dgm:t>
        <a:bodyPr/>
        <a:lstStyle/>
        <a:p>
          <a:endParaRPr lang="ru-RU"/>
        </a:p>
      </dgm:t>
    </dgm:pt>
    <dgm:pt modelId="{DFD92F0B-D495-47DA-B63B-B4BDCFBC007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Детское самоуправление</a:t>
          </a:r>
          <a:endParaRPr lang="ru-RU" sz="2400" b="1" dirty="0">
            <a:solidFill>
              <a:schemeClr val="tx1"/>
            </a:solidFill>
          </a:endParaRPr>
        </a:p>
      </dgm:t>
    </dgm:pt>
    <dgm:pt modelId="{3F51157C-12A1-4DD4-9110-AD2122F4C512}" type="parTrans" cxnId="{ABAFE2E4-5B80-4AC0-9CE1-CE77565A028B}">
      <dgm:prSet/>
      <dgm:spPr/>
      <dgm:t>
        <a:bodyPr/>
        <a:lstStyle/>
        <a:p>
          <a:endParaRPr lang="ru-RU"/>
        </a:p>
      </dgm:t>
    </dgm:pt>
    <dgm:pt modelId="{4AB2E286-0547-422D-B02F-FBFB1E91EFA2}" type="sibTrans" cxnId="{ABAFE2E4-5B80-4AC0-9CE1-CE77565A028B}">
      <dgm:prSet/>
      <dgm:spPr/>
      <dgm:t>
        <a:bodyPr/>
        <a:lstStyle/>
        <a:p>
          <a:endParaRPr lang="ru-RU"/>
        </a:p>
      </dgm:t>
    </dgm:pt>
    <dgm:pt modelId="{9DFC6634-2803-4F7B-9216-D27BF6ED101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Партнерство, внешняя социокультурная среда </a:t>
          </a:r>
          <a:endParaRPr lang="ru-RU" sz="2400" b="1" dirty="0">
            <a:solidFill>
              <a:schemeClr val="tx1"/>
            </a:solidFill>
          </a:endParaRPr>
        </a:p>
      </dgm:t>
    </dgm:pt>
    <dgm:pt modelId="{93CE8FE7-0E2B-431E-8EB6-2D0A86367526}" type="parTrans" cxnId="{CF70501F-613B-4A61-A6B9-AAD86A7D4A85}">
      <dgm:prSet/>
      <dgm:spPr/>
      <dgm:t>
        <a:bodyPr/>
        <a:lstStyle/>
        <a:p>
          <a:endParaRPr lang="ru-RU"/>
        </a:p>
      </dgm:t>
    </dgm:pt>
    <dgm:pt modelId="{2A6A9522-9551-4773-BE3A-4375049EDA2A}" type="sibTrans" cxnId="{CF70501F-613B-4A61-A6B9-AAD86A7D4A85}">
      <dgm:prSet/>
      <dgm:spPr/>
      <dgm:t>
        <a:bodyPr/>
        <a:lstStyle/>
        <a:p>
          <a:endParaRPr lang="ru-RU"/>
        </a:p>
      </dgm:t>
    </dgm:pt>
    <dgm:pt modelId="{2492D67A-0C31-40F5-951E-BEB4A72563B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«Лицо» школы – бренд, уникальность</a:t>
          </a:r>
          <a:endParaRPr lang="ru-RU" sz="2400" b="1" dirty="0">
            <a:solidFill>
              <a:schemeClr val="tx1"/>
            </a:solidFill>
          </a:endParaRPr>
        </a:p>
      </dgm:t>
    </dgm:pt>
    <dgm:pt modelId="{A6834FBF-B046-4EAB-8F39-5B80DE8081AC}" type="parTrans" cxnId="{59EA817D-A400-4197-9468-A8B72E162EA0}">
      <dgm:prSet/>
      <dgm:spPr/>
      <dgm:t>
        <a:bodyPr/>
        <a:lstStyle/>
        <a:p>
          <a:endParaRPr lang="ru-RU"/>
        </a:p>
      </dgm:t>
    </dgm:pt>
    <dgm:pt modelId="{41994CE7-63F8-4BC8-8278-45E9B52E2EE0}" type="sibTrans" cxnId="{59EA817D-A400-4197-9468-A8B72E162EA0}">
      <dgm:prSet/>
      <dgm:spPr/>
      <dgm:t>
        <a:bodyPr/>
        <a:lstStyle/>
        <a:p>
          <a:endParaRPr lang="ru-RU"/>
        </a:p>
      </dgm:t>
    </dgm:pt>
    <dgm:pt modelId="{0527AB16-6338-427B-88B7-CF5E0A8CD1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Доминирующая цель </a:t>
          </a:r>
          <a:endParaRPr lang="ru-RU" sz="2400" b="1" dirty="0">
            <a:solidFill>
              <a:schemeClr val="tx1"/>
            </a:solidFill>
          </a:endParaRPr>
        </a:p>
      </dgm:t>
    </dgm:pt>
    <dgm:pt modelId="{BD75E5A7-4F2C-4A14-A68E-40A0499FF580}" type="parTrans" cxnId="{4FC7152B-9861-46C5-9926-7E5D605483C1}">
      <dgm:prSet/>
      <dgm:spPr/>
      <dgm:t>
        <a:bodyPr/>
        <a:lstStyle/>
        <a:p>
          <a:endParaRPr lang="ru-RU"/>
        </a:p>
      </dgm:t>
    </dgm:pt>
    <dgm:pt modelId="{D7C01AB9-7E03-4ACC-9ACF-388322BB0B23}" type="sibTrans" cxnId="{4FC7152B-9861-46C5-9926-7E5D605483C1}">
      <dgm:prSet/>
      <dgm:spPr/>
      <dgm:t>
        <a:bodyPr/>
        <a:lstStyle/>
        <a:p>
          <a:endParaRPr lang="ru-RU"/>
        </a:p>
      </dgm:t>
    </dgm:pt>
    <dgm:pt modelId="{E1E89E01-ACB3-4D1E-9BDF-37784584F040}" type="pres">
      <dgm:prSet presAssocID="{6E294846-CBA8-48C4-B591-512672039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AD40A-8CF7-4A5C-B1D0-3F79550AF65A}" type="pres">
      <dgm:prSet presAssocID="{7BC972CF-4DD3-4F02-B16F-0B6CA9EB7BEE}" presName="node" presStyleLbl="node1" presStyleIdx="0" presStyleCnt="6" custScaleX="171452" custScaleY="174147" custRadScaleRad="91122" custRadScaleInc="-15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148E-C81F-42C6-AC82-E38481A7C7C0}" type="pres">
      <dgm:prSet presAssocID="{7BC972CF-4DD3-4F02-B16F-0B6CA9EB7BEE}" presName="spNode" presStyleCnt="0"/>
      <dgm:spPr/>
    </dgm:pt>
    <dgm:pt modelId="{6DCAF12C-43DE-418D-8EAA-16D5A7FB7240}" type="pres">
      <dgm:prSet presAssocID="{028D6E7C-048A-4807-A858-295A5B194AF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E08B090-9F20-463B-A2F4-AE32B649473A}" type="pres">
      <dgm:prSet presAssocID="{0527AB16-6338-427B-88B7-CF5E0A8CD16F}" presName="node" presStyleLbl="node1" presStyleIdx="1" presStyleCnt="6" custScaleX="151985" custScaleY="155771" custRadScaleRad="112665" custRadScaleInc="5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5D226-50E1-4A90-B7B6-C6F4D00B83F1}" type="pres">
      <dgm:prSet presAssocID="{0527AB16-6338-427B-88B7-CF5E0A8CD16F}" presName="spNode" presStyleCnt="0"/>
      <dgm:spPr/>
    </dgm:pt>
    <dgm:pt modelId="{00EEA57F-F4C7-4D78-9C86-AE9E83AE5619}" type="pres">
      <dgm:prSet presAssocID="{D7C01AB9-7E03-4ACC-9ACF-388322BB0B2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58AE49A-0CD1-4C14-863E-4E7ED65DA4C7}" type="pres">
      <dgm:prSet presAssocID="{37143F18-3EE1-4C7B-8F83-EB65D4B716B9}" presName="node" presStyleLbl="node1" presStyleIdx="2" presStyleCnt="6" custScaleX="145826" custScaleY="163831" custRadScaleRad="122210" custRadScaleInc="-2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53DC6-C605-4313-9069-3CC770E9CF6E}" type="pres">
      <dgm:prSet presAssocID="{37143F18-3EE1-4C7B-8F83-EB65D4B716B9}" presName="spNode" presStyleCnt="0"/>
      <dgm:spPr/>
    </dgm:pt>
    <dgm:pt modelId="{B46602E8-DD9B-4061-AE91-32C1B8161B5F}" type="pres">
      <dgm:prSet presAssocID="{25127856-7FCE-4637-BC6C-233781C175C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3E87ED5-DD29-40BC-BB64-009C426CA761}" type="pres">
      <dgm:prSet presAssocID="{DFD92F0B-D495-47DA-B63B-B4BDCFBC007B}" presName="node" presStyleLbl="node1" presStyleIdx="3" presStyleCnt="6" custScaleX="150754" custScaleY="170277" custRadScaleRad="92552" custRadScaleInc="-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C7FDB-A82D-442D-9762-FE028890BB0C}" type="pres">
      <dgm:prSet presAssocID="{DFD92F0B-D495-47DA-B63B-B4BDCFBC007B}" presName="spNode" presStyleCnt="0"/>
      <dgm:spPr/>
    </dgm:pt>
    <dgm:pt modelId="{C6E0AC51-FBFF-4D48-8CD7-508DBB8015FE}" type="pres">
      <dgm:prSet presAssocID="{4AB2E286-0547-422D-B02F-FBFB1E91EFA2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EF453A7-B4BA-4C7D-882C-B6DA741B8D18}" type="pres">
      <dgm:prSet presAssocID="{9DFC6634-2803-4F7B-9216-D27BF6ED1017}" presName="node" presStyleLbl="node1" presStyleIdx="4" presStyleCnt="6" custScaleX="154486" custScaleY="176193" custRadScaleRad="111348" custRadScaleInc="11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5BF8B-1F55-4BA2-B0EB-027323A95568}" type="pres">
      <dgm:prSet presAssocID="{9DFC6634-2803-4F7B-9216-D27BF6ED1017}" presName="spNode" presStyleCnt="0"/>
      <dgm:spPr/>
    </dgm:pt>
    <dgm:pt modelId="{A8B768AF-A5ED-4098-8B38-7C17C3A0E748}" type="pres">
      <dgm:prSet presAssocID="{2A6A9522-9551-4773-BE3A-4375049EDA2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9A72164-A9E0-43F6-A972-D99A54811358}" type="pres">
      <dgm:prSet presAssocID="{2492D67A-0C31-40F5-951E-BEB4A72563B1}" presName="node" presStyleLbl="node1" presStyleIdx="5" presStyleCnt="6" custScaleX="144667" custScaleY="158140" custRadScaleRad="140567" custRadScaleInc="18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DB7CB-7BEF-42C4-8049-7132EFBD8D3B}" type="pres">
      <dgm:prSet presAssocID="{2492D67A-0C31-40F5-951E-BEB4A72563B1}" presName="spNode" presStyleCnt="0"/>
      <dgm:spPr/>
    </dgm:pt>
    <dgm:pt modelId="{CCAF1E2D-0818-4676-BE70-446EF7CEF226}" type="pres">
      <dgm:prSet presAssocID="{41994CE7-63F8-4BC8-8278-45E9B52E2EE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9EA817D-A400-4197-9468-A8B72E162EA0}" srcId="{6E294846-CBA8-48C4-B591-5126720396FA}" destId="{2492D67A-0C31-40F5-951E-BEB4A72563B1}" srcOrd="5" destOrd="0" parTransId="{A6834FBF-B046-4EAB-8F39-5B80DE8081AC}" sibTransId="{41994CE7-63F8-4BC8-8278-45E9B52E2EE0}"/>
    <dgm:cxn modelId="{26837BCB-61B9-4F53-9BFC-EC8825377258}" type="presOf" srcId="{41994CE7-63F8-4BC8-8278-45E9B52E2EE0}" destId="{CCAF1E2D-0818-4676-BE70-446EF7CEF226}" srcOrd="0" destOrd="0" presId="urn:microsoft.com/office/officeart/2005/8/layout/cycle6"/>
    <dgm:cxn modelId="{ABAFE2E4-5B80-4AC0-9CE1-CE77565A028B}" srcId="{6E294846-CBA8-48C4-B591-5126720396FA}" destId="{DFD92F0B-D495-47DA-B63B-B4BDCFBC007B}" srcOrd="3" destOrd="0" parTransId="{3F51157C-12A1-4DD4-9110-AD2122F4C512}" sibTransId="{4AB2E286-0547-422D-B02F-FBFB1E91EFA2}"/>
    <dgm:cxn modelId="{8545CDE3-8BF8-4C02-885E-FD622BAB34EB}" type="presOf" srcId="{DFD92F0B-D495-47DA-B63B-B4BDCFBC007B}" destId="{83E87ED5-DD29-40BC-BB64-009C426CA761}" srcOrd="0" destOrd="0" presId="urn:microsoft.com/office/officeart/2005/8/layout/cycle6"/>
    <dgm:cxn modelId="{DC2D759F-6AD4-4E16-9B68-71870870A69A}" type="presOf" srcId="{028D6E7C-048A-4807-A858-295A5B194AF1}" destId="{6DCAF12C-43DE-418D-8EAA-16D5A7FB7240}" srcOrd="0" destOrd="0" presId="urn:microsoft.com/office/officeart/2005/8/layout/cycle6"/>
    <dgm:cxn modelId="{C9CBA984-0BBA-4AC5-8EE1-BF9858AAD6E7}" type="presOf" srcId="{7BC972CF-4DD3-4F02-B16F-0B6CA9EB7BEE}" destId="{171AD40A-8CF7-4A5C-B1D0-3F79550AF65A}" srcOrd="0" destOrd="0" presId="urn:microsoft.com/office/officeart/2005/8/layout/cycle6"/>
    <dgm:cxn modelId="{EE409804-2FB2-408D-9D65-26010E1AA48B}" type="presOf" srcId="{25127856-7FCE-4637-BC6C-233781C175C0}" destId="{B46602E8-DD9B-4061-AE91-32C1B8161B5F}" srcOrd="0" destOrd="0" presId="urn:microsoft.com/office/officeart/2005/8/layout/cycle6"/>
    <dgm:cxn modelId="{A3B163B6-16D1-4786-A9BD-7C717D82A847}" type="presOf" srcId="{6E294846-CBA8-48C4-B591-5126720396FA}" destId="{E1E89E01-ACB3-4D1E-9BDF-37784584F040}" srcOrd="0" destOrd="0" presId="urn:microsoft.com/office/officeart/2005/8/layout/cycle6"/>
    <dgm:cxn modelId="{F93DC295-230F-4DE6-829C-D1AA2A1B8428}" type="presOf" srcId="{2492D67A-0C31-40F5-951E-BEB4A72563B1}" destId="{39A72164-A9E0-43F6-A972-D99A54811358}" srcOrd="0" destOrd="0" presId="urn:microsoft.com/office/officeart/2005/8/layout/cycle6"/>
    <dgm:cxn modelId="{A921107D-786A-4F72-B183-8BF9BEEAEA88}" type="presOf" srcId="{4AB2E286-0547-422D-B02F-FBFB1E91EFA2}" destId="{C6E0AC51-FBFF-4D48-8CD7-508DBB8015FE}" srcOrd="0" destOrd="0" presId="urn:microsoft.com/office/officeart/2005/8/layout/cycle6"/>
    <dgm:cxn modelId="{48A5452F-53F3-4454-B9E8-56484C488084}" type="presOf" srcId="{D7C01AB9-7E03-4ACC-9ACF-388322BB0B23}" destId="{00EEA57F-F4C7-4D78-9C86-AE9E83AE5619}" srcOrd="0" destOrd="0" presId="urn:microsoft.com/office/officeart/2005/8/layout/cycle6"/>
    <dgm:cxn modelId="{4FC7152B-9861-46C5-9926-7E5D605483C1}" srcId="{6E294846-CBA8-48C4-B591-5126720396FA}" destId="{0527AB16-6338-427B-88B7-CF5E0A8CD16F}" srcOrd="1" destOrd="0" parTransId="{BD75E5A7-4F2C-4A14-A68E-40A0499FF580}" sibTransId="{D7C01AB9-7E03-4ACC-9ACF-388322BB0B23}"/>
    <dgm:cxn modelId="{B4C1EC3B-217F-43B1-B87A-442447B76E01}" srcId="{6E294846-CBA8-48C4-B591-5126720396FA}" destId="{7BC972CF-4DD3-4F02-B16F-0B6CA9EB7BEE}" srcOrd="0" destOrd="0" parTransId="{142B41CF-4AC6-40D9-8FE4-A882FBF2E6C4}" sibTransId="{028D6E7C-048A-4807-A858-295A5B194AF1}"/>
    <dgm:cxn modelId="{242E876F-7676-4E7F-A01D-887DEB9A81F6}" srcId="{6E294846-CBA8-48C4-B591-5126720396FA}" destId="{37143F18-3EE1-4C7B-8F83-EB65D4B716B9}" srcOrd="2" destOrd="0" parTransId="{428387DF-2591-4284-8AC2-D0BA03CE6680}" sibTransId="{25127856-7FCE-4637-BC6C-233781C175C0}"/>
    <dgm:cxn modelId="{91270641-7494-4E81-9A50-6190AD314839}" type="presOf" srcId="{37143F18-3EE1-4C7B-8F83-EB65D4B716B9}" destId="{858AE49A-0CD1-4C14-863E-4E7ED65DA4C7}" srcOrd="0" destOrd="0" presId="urn:microsoft.com/office/officeart/2005/8/layout/cycle6"/>
    <dgm:cxn modelId="{CF70501F-613B-4A61-A6B9-AAD86A7D4A85}" srcId="{6E294846-CBA8-48C4-B591-5126720396FA}" destId="{9DFC6634-2803-4F7B-9216-D27BF6ED1017}" srcOrd="4" destOrd="0" parTransId="{93CE8FE7-0E2B-431E-8EB6-2D0A86367526}" sibTransId="{2A6A9522-9551-4773-BE3A-4375049EDA2A}"/>
    <dgm:cxn modelId="{0515509C-0370-48A0-A640-7DDB0F64BE1A}" type="presOf" srcId="{0527AB16-6338-427B-88B7-CF5E0A8CD16F}" destId="{5E08B090-9F20-463B-A2F4-AE32B649473A}" srcOrd="0" destOrd="0" presId="urn:microsoft.com/office/officeart/2005/8/layout/cycle6"/>
    <dgm:cxn modelId="{67C9D003-4990-4C4B-BADF-A281C1663F79}" type="presOf" srcId="{9DFC6634-2803-4F7B-9216-D27BF6ED1017}" destId="{1EF453A7-B4BA-4C7D-882C-B6DA741B8D18}" srcOrd="0" destOrd="0" presId="urn:microsoft.com/office/officeart/2005/8/layout/cycle6"/>
    <dgm:cxn modelId="{4DBB0860-FDC2-45D3-B23C-6C3D501DB290}" type="presOf" srcId="{2A6A9522-9551-4773-BE3A-4375049EDA2A}" destId="{A8B768AF-A5ED-4098-8B38-7C17C3A0E748}" srcOrd="0" destOrd="0" presId="urn:microsoft.com/office/officeart/2005/8/layout/cycle6"/>
    <dgm:cxn modelId="{1AB53CA7-BC6E-48DF-9960-6DFE4E44EB4D}" type="presParOf" srcId="{E1E89E01-ACB3-4D1E-9BDF-37784584F040}" destId="{171AD40A-8CF7-4A5C-B1D0-3F79550AF65A}" srcOrd="0" destOrd="0" presId="urn:microsoft.com/office/officeart/2005/8/layout/cycle6"/>
    <dgm:cxn modelId="{5BEB90CB-05D0-4C7C-BD8A-DCEE08B5EF7B}" type="presParOf" srcId="{E1E89E01-ACB3-4D1E-9BDF-37784584F040}" destId="{F609148E-C81F-42C6-AC82-E38481A7C7C0}" srcOrd="1" destOrd="0" presId="urn:microsoft.com/office/officeart/2005/8/layout/cycle6"/>
    <dgm:cxn modelId="{3FBB69E5-D843-4889-BEFB-99BE5C9512DA}" type="presParOf" srcId="{E1E89E01-ACB3-4D1E-9BDF-37784584F040}" destId="{6DCAF12C-43DE-418D-8EAA-16D5A7FB7240}" srcOrd="2" destOrd="0" presId="urn:microsoft.com/office/officeart/2005/8/layout/cycle6"/>
    <dgm:cxn modelId="{78F94962-7558-47CB-B6E8-0A26E0DF7FD8}" type="presParOf" srcId="{E1E89E01-ACB3-4D1E-9BDF-37784584F040}" destId="{5E08B090-9F20-463B-A2F4-AE32B649473A}" srcOrd="3" destOrd="0" presId="urn:microsoft.com/office/officeart/2005/8/layout/cycle6"/>
    <dgm:cxn modelId="{12138B58-E821-4A10-AECE-AAA63CCD6DAA}" type="presParOf" srcId="{E1E89E01-ACB3-4D1E-9BDF-37784584F040}" destId="{0665D226-50E1-4A90-B7B6-C6F4D00B83F1}" srcOrd="4" destOrd="0" presId="urn:microsoft.com/office/officeart/2005/8/layout/cycle6"/>
    <dgm:cxn modelId="{801514A1-CB79-432B-A71B-C0389014EEA5}" type="presParOf" srcId="{E1E89E01-ACB3-4D1E-9BDF-37784584F040}" destId="{00EEA57F-F4C7-4D78-9C86-AE9E83AE5619}" srcOrd="5" destOrd="0" presId="urn:microsoft.com/office/officeart/2005/8/layout/cycle6"/>
    <dgm:cxn modelId="{5A51D025-0B3C-4DA2-B484-17F6953ECE30}" type="presParOf" srcId="{E1E89E01-ACB3-4D1E-9BDF-37784584F040}" destId="{858AE49A-0CD1-4C14-863E-4E7ED65DA4C7}" srcOrd="6" destOrd="0" presId="urn:microsoft.com/office/officeart/2005/8/layout/cycle6"/>
    <dgm:cxn modelId="{04514916-F3C0-4265-9C55-EE612A43FFA2}" type="presParOf" srcId="{E1E89E01-ACB3-4D1E-9BDF-37784584F040}" destId="{6DF53DC6-C605-4313-9069-3CC770E9CF6E}" srcOrd="7" destOrd="0" presId="urn:microsoft.com/office/officeart/2005/8/layout/cycle6"/>
    <dgm:cxn modelId="{17C5FE9F-C42B-49DB-8744-16D572F808CC}" type="presParOf" srcId="{E1E89E01-ACB3-4D1E-9BDF-37784584F040}" destId="{B46602E8-DD9B-4061-AE91-32C1B8161B5F}" srcOrd="8" destOrd="0" presId="urn:microsoft.com/office/officeart/2005/8/layout/cycle6"/>
    <dgm:cxn modelId="{2403C0E0-8EE8-4781-BDC0-5A23CA1BF228}" type="presParOf" srcId="{E1E89E01-ACB3-4D1E-9BDF-37784584F040}" destId="{83E87ED5-DD29-40BC-BB64-009C426CA761}" srcOrd="9" destOrd="0" presId="urn:microsoft.com/office/officeart/2005/8/layout/cycle6"/>
    <dgm:cxn modelId="{F69A7B11-1A6E-4A1D-A22C-22E824D92BC6}" type="presParOf" srcId="{E1E89E01-ACB3-4D1E-9BDF-37784584F040}" destId="{928C7FDB-A82D-442D-9762-FE028890BB0C}" srcOrd="10" destOrd="0" presId="urn:microsoft.com/office/officeart/2005/8/layout/cycle6"/>
    <dgm:cxn modelId="{7C85D78D-40E1-4576-BA62-F835B0CBAAB4}" type="presParOf" srcId="{E1E89E01-ACB3-4D1E-9BDF-37784584F040}" destId="{C6E0AC51-FBFF-4D48-8CD7-508DBB8015FE}" srcOrd="11" destOrd="0" presId="urn:microsoft.com/office/officeart/2005/8/layout/cycle6"/>
    <dgm:cxn modelId="{C66EE88F-8DA5-4AC1-B5EF-0EF65689142B}" type="presParOf" srcId="{E1E89E01-ACB3-4D1E-9BDF-37784584F040}" destId="{1EF453A7-B4BA-4C7D-882C-B6DA741B8D18}" srcOrd="12" destOrd="0" presId="urn:microsoft.com/office/officeart/2005/8/layout/cycle6"/>
    <dgm:cxn modelId="{CB070FC0-7254-4E72-8C79-9E6E6931D63F}" type="presParOf" srcId="{E1E89E01-ACB3-4D1E-9BDF-37784584F040}" destId="{B0D5BF8B-1F55-4BA2-B0EB-027323A95568}" srcOrd="13" destOrd="0" presId="urn:microsoft.com/office/officeart/2005/8/layout/cycle6"/>
    <dgm:cxn modelId="{A207E797-2955-4AE0-B733-096E05E72538}" type="presParOf" srcId="{E1E89E01-ACB3-4D1E-9BDF-37784584F040}" destId="{A8B768AF-A5ED-4098-8B38-7C17C3A0E748}" srcOrd="14" destOrd="0" presId="urn:microsoft.com/office/officeart/2005/8/layout/cycle6"/>
    <dgm:cxn modelId="{24DC20CA-3BBC-487D-B423-670FF36152C9}" type="presParOf" srcId="{E1E89E01-ACB3-4D1E-9BDF-37784584F040}" destId="{39A72164-A9E0-43F6-A972-D99A54811358}" srcOrd="15" destOrd="0" presId="urn:microsoft.com/office/officeart/2005/8/layout/cycle6"/>
    <dgm:cxn modelId="{393DF16B-2E5B-48D4-A76B-326774AD2110}" type="presParOf" srcId="{E1E89E01-ACB3-4D1E-9BDF-37784584F040}" destId="{A62DB7CB-7BEF-42C4-8049-7132EFBD8D3B}" srcOrd="16" destOrd="0" presId="urn:microsoft.com/office/officeart/2005/8/layout/cycle6"/>
    <dgm:cxn modelId="{599D469D-CB53-4A19-A074-A09E21442738}" type="presParOf" srcId="{E1E89E01-ACB3-4D1E-9BDF-37784584F040}" destId="{CCAF1E2D-0818-4676-BE70-446EF7CEF22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228FE4-E68E-4D90-BE87-8DD6C9F1A6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B492CBF-DCE0-4907-874E-B13E91432B86}">
      <dgm:prSet phldrT="[Текст]"/>
      <dgm:spPr/>
      <dgm:t>
        <a:bodyPr/>
        <a:lstStyle/>
        <a:p>
          <a:r>
            <a:rPr lang="ru-RU" dirty="0" smtClean="0"/>
            <a:t>Должен </a:t>
          </a:r>
          <a:endParaRPr lang="ru-RU" dirty="0"/>
        </a:p>
      </dgm:t>
    </dgm:pt>
    <dgm:pt modelId="{FA28D53A-E362-478A-8608-C014478F167C}" type="parTrans" cxnId="{CE6349BC-E07B-4DFC-A0A8-0FCB7C7C0E6F}">
      <dgm:prSet/>
      <dgm:spPr/>
      <dgm:t>
        <a:bodyPr/>
        <a:lstStyle/>
        <a:p>
          <a:endParaRPr lang="ru-RU"/>
        </a:p>
      </dgm:t>
    </dgm:pt>
    <dgm:pt modelId="{DECB3480-0E93-4045-BCD1-E130BB3BD942}" type="sibTrans" cxnId="{CE6349BC-E07B-4DFC-A0A8-0FCB7C7C0E6F}">
      <dgm:prSet/>
      <dgm:spPr/>
      <dgm:t>
        <a:bodyPr/>
        <a:lstStyle/>
        <a:p>
          <a:endParaRPr lang="ru-RU"/>
        </a:p>
      </dgm:t>
    </dgm:pt>
    <dgm:pt modelId="{A6891DD8-6857-4BC2-B691-7D3F5D885BA5}">
      <dgm:prSet phldrT="[Текст]"/>
      <dgm:spPr/>
      <dgm:t>
        <a:bodyPr/>
        <a:lstStyle/>
        <a:p>
          <a:r>
            <a:rPr lang="ru-RU" dirty="0" smtClean="0"/>
            <a:t>Надо </a:t>
          </a:r>
          <a:endParaRPr lang="ru-RU" dirty="0"/>
        </a:p>
      </dgm:t>
    </dgm:pt>
    <dgm:pt modelId="{66D37867-E65C-4231-AF93-E5822416933E}" type="parTrans" cxnId="{7B5CFD1F-AC51-4463-B374-9C43DBAAEDF5}">
      <dgm:prSet/>
      <dgm:spPr/>
      <dgm:t>
        <a:bodyPr/>
        <a:lstStyle/>
        <a:p>
          <a:endParaRPr lang="ru-RU"/>
        </a:p>
      </dgm:t>
    </dgm:pt>
    <dgm:pt modelId="{96BEB816-3224-44E9-8846-1FCCB4F38A25}" type="sibTrans" cxnId="{7B5CFD1F-AC51-4463-B374-9C43DBAAEDF5}">
      <dgm:prSet/>
      <dgm:spPr/>
      <dgm:t>
        <a:bodyPr/>
        <a:lstStyle/>
        <a:p>
          <a:endParaRPr lang="ru-RU"/>
        </a:p>
      </dgm:t>
    </dgm:pt>
    <dgm:pt modelId="{B29F6F09-F920-4497-B246-9A20BA608CE9}">
      <dgm:prSet phldrT="[Текст]"/>
      <dgm:spPr/>
      <dgm:t>
        <a:bodyPr/>
        <a:lstStyle/>
        <a:p>
          <a:pPr algn="l"/>
          <a:r>
            <a:rPr lang="ru-RU" dirty="0" smtClean="0"/>
            <a:t>Могу </a:t>
          </a:r>
          <a:endParaRPr lang="ru-RU" dirty="0"/>
        </a:p>
      </dgm:t>
    </dgm:pt>
    <dgm:pt modelId="{3085FC2E-C555-49B7-9EA7-FD64AB8EEF96}" type="parTrans" cxnId="{C39CE5F0-2BB1-4F77-A9E6-62BCD005DE65}">
      <dgm:prSet/>
      <dgm:spPr/>
      <dgm:t>
        <a:bodyPr/>
        <a:lstStyle/>
        <a:p>
          <a:endParaRPr lang="ru-RU"/>
        </a:p>
      </dgm:t>
    </dgm:pt>
    <dgm:pt modelId="{C7753F32-269F-4338-9E11-774C7463B804}" type="sibTrans" cxnId="{C39CE5F0-2BB1-4F77-A9E6-62BCD005DE65}">
      <dgm:prSet/>
      <dgm:spPr/>
      <dgm:t>
        <a:bodyPr/>
        <a:lstStyle/>
        <a:p>
          <a:endParaRPr lang="ru-RU"/>
        </a:p>
      </dgm:t>
    </dgm:pt>
    <dgm:pt modelId="{D22F8F0D-B9AA-4AD8-A435-15388F8B1319}">
      <dgm:prSet phldrT="[Текст]"/>
      <dgm:spPr/>
      <dgm:t>
        <a:bodyPr/>
        <a:lstStyle/>
        <a:p>
          <a:r>
            <a:rPr lang="ru-RU" dirty="0" smtClean="0"/>
            <a:t>         </a:t>
          </a:r>
          <a:r>
            <a:rPr lang="ru-RU" b="0" dirty="0" smtClean="0"/>
            <a:t>Лечу</a:t>
          </a:r>
          <a:r>
            <a:rPr lang="ru-RU" dirty="0" smtClean="0"/>
            <a:t> </a:t>
          </a:r>
          <a:endParaRPr lang="ru-RU" dirty="0"/>
        </a:p>
      </dgm:t>
    </dgm:pt>
    <dgm:pt modelId="{C93CA98C-8A87-4305-BD2F-AEFD59415C25}" type="parTrans" cxnId="{32E1B677-6253-444E-AB91-843FB26EAA96}">
      <dgm:prSet/>
      <dgm:spPr/>
      <dgm:t>
        <a:bodyPr/>
        <a:lstStyle/>
        <a:p>
          <a:endParaRPr lang="ru-RU"/>
        </a:p>
      </dgm:t>
    </dgm:pt>
    <dgm:pt modelId="{DD7323E4-9242-478E-8CA2-E5377E7803F9}" type="sibTrans" cxnId="{32E1B677-6253-444E-AB91-843FB26EAA96}">
      <dgm:prSet/>
      <dgm:spPr/>
      <dgm:t>
        <a:bodyPr/>
        <a:lstStyle/>
        <a:p>
          <a:endParaRPr lang="ru-RU"/>
        </a:p>
      </dgm:t>
    </dgm:pt>
    <dgm:pt modelId="{0C246B2B-468F-4FDB-B8A4-A3A02B2B0887}" type="pres">
      <dgm:prSet presAssocID="{E9228FE4-E68E-4D90-BE87-8DD6C9F1A60A}" presName="arrowDiagram" presStyleCnt="0">
        <dgm:presLayoutVars>
          <dgm:chMax val="5"/>
          <dgm:dir/>
          <dgm:resizeHandles val="exact"/>
        </dgm:presLayoutVars>
      </dgm:prSet>
      <dgm:spPr/>
    </dgm:pt>
    <dgm:pt modelId="{C3AB519F-D3B4-46DF-8DD7-A14B3136D8C5}" type="pres">
      <dgm:prSet presAssocID="{E9228FE4-E68E-4D90-BE87-8DD6C9F1A60A}" presName="arrow" presStyleLbl="bgShp" presStyleIdx="0" presStyleCnt="1" custLinFactNeighborX="3079" custLinFactNeighborY="-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838686-481E-4DD4-BF60-56BA611CC288}" type="pres">
      <dgm:prSet presAssocID="{E9228FE4-E68E-4D90-BE87-8DD6C9F1A60A}" presName="arrowDiagram4" presStyleCnt="0"/>
      <dgm:spPr/>
    </dgm:pt>
    <dgm:pt modelId="{A0011EA1-C68D-4243-8F27-07F74EF34B23}" type="pres">
      <dgm:prSet presAssocID="{BB492CBF-DCE0-4907-874E-B13E91432B86}" presName="bullet4a" presStyleLbl="node1" presStyleIdx="0" presStyleCnt="4"/>
      <dgm:spPr/>
    </dgm:pt>
    <dgm:pt modelId="{7B438EC8-5B58-4633-BF26-A5B0FDF8B39D}" type="pres">
      <dgm:prSet presAssocID="{BB492CBF-DCE0-4907-874E-B13E91432B8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DD5BE-6B93-4393-8CDE-B1396E383F74}" type="pres">
      <dgm:prSet presAssocID="{A6891DD8-6857-4BC2-B691-7D3F5D885BA5}" presName="bullet4b" presStyleLbl="node1" presStyleIdx="1" presStyleCnt="4" custLinFactX="70132" custLinFactNeighborX="100000" custLinFactNeighborY="-52660"/>
      <dgm:spPr/>
    </dgm:pt>
    <dgm:pt modelId="{37C409DF-BF62-4228-AC19-34E1EA5156CC}" type="pres">
      <dgm:prSet presAssocID="{A6891DD8-6857-4BC2-B691-7D3F5D885BA5}" presName="textBox4b" presStyleLbl="revTx" presStyleIdx="1" presStyleCnt="4" custScaleY="9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C16FE-5072-4C62-B144-D749166B7BDB}" type="pres">
      <dgm:prSet presAssocID="{B29F6F09-F920-4497-B246-9A20BA608CE9}" presName="bullet4c" presStyleLbl="node1" presStyleIdx="2" presStyleCnt="4" custLinFactNeighborX="70316" custLinFactNeighborY="-12229"/>
      <dgm:spPr/>
    </dgm:pt>
    <dgm:pt modelId="{AA3ADE85-9860-4149-A0A8-F308E407510D}" type="pres">
      <dgm:prSet presAssocID="{B29F6F09-F920-4497-B246-9A20BA608CE9}" presName="textBox4c" presStyleLbl="revTx" presStyleIdx="2" presStyleCnt="4" custScaleX="93449" custScaleY="8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57E49-AB96-43FB-A214-1262DE9903C9}" type="pres">
      <dgm:prSet presAssocID="{D22F8F0D-B9AA-4AD8-A435-15388F8B1319}" presName="bullet4d" presStyleLbl="node1" presStyleIdx="3" presStyleCnt="4" custLinFactNeighborX="-18257" custLinFactNeighborY="-4564"/>
      <dgm:spPr/>
    </dgm:pt>
    <dgm:pt modelId="{C0D8F352-BC89-457B-B697-96764D6350F0}" type="pres">
      <dgm:prSet presAssocID="{D22F8F0D-B9AA-4AD8-A435-15388F8B1319}" presName="textBox4d" presStyleLbl="revTx" presStyleIdx="3" presStyleCnt="4" custFlipHor="1" custScaleX="120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CE5F0-2BB1-4F77-A9E6-62BCD005DE65}" srcId="{E9228FE4-E68E-4D90-BE87-8DD6C9F1A60A}" destId="{B29F6F09-F920-4497-B246-9A20BA608CE9}" srcOrd="2" destOrd="0" parTransId="{3085FC2E-C555-49B7-9EA7-FD64AB8EEF96}" sibTransId="{C7753F32-269F-4338-9E11-774C7463B804}"/>
    <dgm:cxn modelId="{B0C551E7-F45A-4831-9DF6-6F31B035E1F6}" type="presOf" srcId="{BB492CBF-DCE0-4907-874E-B13E91432B86}" destId="{7B438EC8-5B58-4633-BF26-A5B0FDF8B39D}" srcOrd="0" destOrd="0" presId="urn:microsoft.com/office/officeart/2005/8/layout/arrow2"/>
    <dgm:cxn modelId="{D8127B44-AE33-41E2-91CC-3B63DD3D97BF}" type="presOf" srcId="{A6891DD8-6857-4BC2-B691-7D3F5D885BA5}" destId="{37C409DF-BF62-4228-AC19-34E1EA5156CC}" srcOrd="0" destOrd="0" presId="urn:microsoft.com/office/officeart/2005/8/layout/arrow2"/>
    <dgm:cxn modelId="{7B5CFD1F-AC51-4463-B374-9C43DBAAEDF5}" srcId="{E9228FE4-E68E-4D90-BE87-8DD6C9F1A60A}" destId="{A6891DD8-6857-4BC2-B691-7D3F5D885BA5}" srcOrd="1" destOrd="0" parTransId="{66D37867-E65C-4231-AF93-E5822416933E}" sibTransId="{96BEB816-3224-44E9-8846-1FCCB4F38A25}"/>
    <dgm:cxn modelId="{68B00EE2-D2C8-4BEF-8E7D-E268142FC20F}" type="presOf" srcId="{D22F8F0D-B9AA-4AD8-A435-15388F8B1319}" destId="{C0D8F352-BC89-457B-B697-96764D6350F0}" srcOrd="0" destOrd="0" presId="urn:microsoft.com/office/officeart/2005/8/layout/arrow2"/>
    <dgm:cxn modelId="{0A603C66-36CF-444B-AEAA-7EC07C7C64A1}" type="presOf" srcId="{B29F6F09-F920-4497-B246-9A20BA608CE9}" destId="{AA3ADE85-9860-4149-A0A8-F308E407510D}" srcOrd="0" destOrd="0" presId="urn:microsoft.com/office/officeart/2005/8/layout/arrow2"/>
    <dgm:cxn modelId="{E7C411E0-AA9C-4ED3-8FCD-A3040D09E28F}" type="presOf" srcId="{E9228FE4-E68E-4D90-BE87-8DD6C9F1A60A}" destId="{0C246B2B-468F-4FDB-B8A4-A3A02B2B0887}" srcOrd="0" destOrd="0" presId="urn:microsoft.com/office/officeart/2005/8/layout/arrow2"/>
    <dgm:cxn modelId="{CE6349BC-E07B-4DFC-A0A8-0FCB7C7C0E6F}" srcId="{E9228FE4-E68E-4D90-BE87-8DD6C9F1A60A}" destId="{BB492CBF-DCE0-4907-874E-B13E91432B86}" srcOrd="0" destOrd="0" parTransId="{FA28D53A-E362-478A-8608-C014478F167C}" sibTransId="{DECB3480-0E93-4045-BCD1-E130BB3BD942}"/>
    <dgm:cxn modelId="{32E1B677-6253-444E-AB91-843FB26EAA96}" srcId="{E9228FE4-E68E-4D90-BE87-8DD6C9F1A60A}" destId="{D22F8F0D-B9AA-4AD8-A435-15388F8B1319}" srcOrd="3" destOrd="0" parTransId="{C93CA98C-8A87-4305-BD2F-AEFD59415C25}" sibTransId="{DD7323E4-9242-478E-8CA2-E5377E7803F9}"/>
    <dgm:cxn modelId="{06AD9BC9-5F79-48E5-9D6A-BA12B0BF24AD}" type="presParOf" srcId="{0C246B2B-468F-4FDB-B8A4-A3A02B2B0887}" destId="{C3AB519F-D3B4-46DF-8DD7-A14B3136D8C5}" srcOrd="0" destOrd="0" presId="urn:microsoft.com/office/officeart/2005/8/layout/arrow2"/>
    <dgm:cxn modelId="{50D9D1A0-FCC7-4DA4-B79E-C00C67A9B744}" type="presParOf" srcId="{0C246B2B-468F-4FDB-B8A4-A3A02B2B0887}" destId="{4B838686-481E-4DD4-BF60-56BA611CC288}" srcOrd="1" destOrd="0" presId="urn:microsoft.com/office/officeart/2005/8/layout/arrow2"/>
    <dgm:cxn modelId="{5C6ECED6-E90B-4B50-A13D-ED3D55BCF139}" type="presParOf" srcId="{4B838686-481E-4DD4-BF60-56BA611CC288}" destId="{A0011EA1-C68D-4243-8F27-07F74EF34B23}" srcOrd="0" destOrd="0" presId="urn:microsoft.com/office/officeart/2005/8/layout/arrow2"/>
    <dgm:cxn modelId="{8EA6BA7D-7D91-46A3-9670-10D80C8E8E16}" type="presParOf" srcId="{4B838686-481E-4DD4-BF60-56BA611CC288}" destId="{7B438EC8-5B58-4633-BF26-A5B0FDF8B39D}" srcOrd="1" destOrd="0" presId="urn:microsoft.com/office/officeart/2005/8/layout/arrow2"/>
    <dgm:cxn modelId="{7C1E2088-2E3F-4BA7-9CFE-0EE8C87189BF}" type="presParOf" srcId="{4B838686-481E-4DD4-BF60-56BA611CC288}" destId="{A6ADD5BE-6B93-4393-8CDE-B1396E383F74}" srcOrd="2" destOrd="0" presId="urn:microsoft.com/office/officeart/2005/8/layout/arrow2"/>
    <dgm:cxn modelId="{EEEEFC3D-A65D-4A7C-ADB2-1F4A6818CE79}" type="presParOf" srcId="{4B838686-481E-4DD4-BF60-56BA611CC288}" destId="{37C409DF-BF62-4228-AC19-34E1EA5156CC}" srcOrd="3" destOrd="0" presId="urn:microsoft.com/office/officeart/2005/8/layout/arrow2"/>
    <dgm:cxn modelId="{F3FCEBE7-8C76-4700-9F06-C7C25850388D}" type="presParOf" srcId="{4B838686-481E-4DD4-BF60-56BA611CC288}" destId="{693C16FE-5072-4C62-B144-D749166B7BDB}" srcOrd="4" destOrd="0" presId="urn:microsoft.com/office/officeart/2005/8/layout/arrow2"/>
    <dgm:cxn modelId="{385C2309-4450-4248-B282-8CB84A435208}" type="presParOf" srcId="{4B838686-481E-4DD4-BF60-56BA611CC288}" destId="{AA3ADE85-9860-4149-A0A8-F308E407510D}" srcOrd="5" destOrd="0" presId="urn:microsoft.com/office/officeart/2005/8/layout/arrow2"/>
    <dgm:cxn modelId="{E86B9E26-1753-4217-A95D-08DEEC919AB7}" type="presParOf" srcId="{4B838686-481E-4DD4-BF60-56BA611CC288}" destId="{46857E49-AB96-43FB-A214-1262DE9903C9}" srcOrd="6" destOrd="0" presId="urn:microsoft.com/office/officeart/2005/8/layout/arrow2"/>
    <dgm:cxn modelId="{BAB8DC44-55C5-4CBF-9735-88D12E25D261}" type="presParOf" srcId="{4B838686-481E-4DD4-BF60-56BA611CC288}" destId="{C0D8F352-BC89-457B-B697-96764D6350F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5B8CF-A7F4-4CBB-AE1A-AA71DC69ADEF}">
      <dsp:nvSpPr>
        <dsp:cNvPr id="0" name=""/>
        <dsp:cNvSpPr/>
      </dsp:nvSpPr>
      <dsp:spPr>
        <a:xfrm rot="5400000">
          <a:off x="6357741" y="-2630462"/>
          <a:ext cx="922920" cy="64180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Обязательность воспитательной деятельности в современной школе, в т.ч. внеурочная деятельность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воспитания – личностные приобретения школьников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10166" y="162166"/>
        <a:ext cx="6373018" cy="832814"/>
      </dsp:txXfrm>
    </dsp:sp>
    <dsp:sp modelId="{8CFB49C7-E8BA-401A-B61F-CDAC73CB9941}">
      <dsp:nvSpPr>
        <dsp:cNvPr id="0" name=""/>
        <dsp:cNvSpPr/>
      </dsp:nvSpPr>
      <dsp:spPr>
        <a:xfrm>
          <a:off x="11937" y="43071"/>
          <a:ext cx="3610165" cy="115365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ФГОС  общего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8254" y="99388"/>
        <a:ext cx="3497531" cy="1041016"/>
      </dsp:txXfrm>
    </dsp:sp>
    <dsp:sp modelId="{FB8FDEA9-86AB-4566-8F91-615424210527}">
      <dsp:nvSpPr>
        <dsp:cNvPr id="0" name=""/>
        <dsp:cNvSpPr/>
      </dsp:nvSpPr>
      <dsp:spPr>
        <a:xfrm rot="5400000">
          <a:off x="6357741" y="-1419129"/>
          <a:ext cx="922920" cy="64180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трактовке воспитания усилена роль гражданско-патриотического воспитания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ООП ОО включены рабочая программа воспитания  и календарный план воспитательной работы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10166" y="1373499"/>
        <a:ext cx="6373018" cy="832814"/>
      </dsp:txXfrm>
    </dsp:sp>
    <dsp:sp modelId="{42D54066-4A26-4267-9C3D-40337F102A1D}">
      <dsp:nvSpPr>
        <dsp:cNvPr id="0" name=""/>
        <dsp:cNvSpPr/>
      </dsp:nvSpPr>
      <dsp:spPr>
        <a:xfrm>
          <a:off x="0" y="1213080"/>
          <a:ext cx="3610165" cy="115365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317" y="1269397"/>
        <a:ext cx="3497531" cy="1041016"/>
      </dsp:txXfrm>
    </dsp:sp>
    <dsp:sp modelId="{31E733A5-B261-482C-97A5-E8AD5537F6E6}">
      <dsp:nvSpPr>
        <dsp:cNvPr id="0" name=""/>
        <dsp:cNvSpPr/>
      </dsp:nvSpPr>
      <dsp:spPr>
        <a:xfrm rot="5400000">
          <a:off x="6357741" y="-207796"/>
          <a:ext cx="922920" cy="64180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рабочих программ воспитания в общеобразовательных организациях на основе примерной программы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мониторинга внедрения рабочих программ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лучших практик, новых форм и технологий инновационного педагогического опыта в сфере воспитания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10166" y="2584832"/>
        <a:ext cx="6373018" cy="832814"/>
      </dsp:txXfrm>
    </dsp:sp>
    <dsp:sp modelId="{FBA9E413-16CD-413F-931A-7B9154D78CC7}">
      <dsp:nvSpPr>
        <dsp:cNvPr id="0" name=""/>
        <dsp:cNvSpPr/>
      </dsp:nvSpPr>
      <dsp:spPr>
        <a:xfrm>
          <a:off x="0" y="2424413"/>
          <a:ext cx="3610165" cy="115365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мероприятий по реализации Стратегии развития воспитания в Российской Федерации на период 2020-2025 гг. (распоряжение Правительства РФ  от 12 ноября 2020 г. № 2945-р 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17" y="2480730"/>
        <a:ext cx="3497531" cy="1041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6E8-152F-4D0D-BDE6-18F56BD1547E}">
      <dsp:nvSpPr>
        <dsp:cNvPr id="0" name=""/>
        <dsp:cNvSpPr/>
      </dsp:nvSpPr>
      <dsp:spPr>
        <a:xfrm>
          <a:off x="0" y="202486"/>
          <a:ext cx="4984751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BA84-C37B-447A-9832-F327233A927F}">
      <dsp:nvSpPr>
        <dsp:cNvPr id="0" name=""/>
        <dsp:cNvSpPr/>
      </dsp:nvSpPr>
      <dsp:spPr>
        <a:xfrm>
          <a:off x="249237" y="10606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ГРАЖДАНСКОЕ ВОСПИТАНИЕ</a:t>
          </a:r>
          <a:endParaRPr lang="ru-RU" sz="1300" b="1" kern="1200" dirty="0"/>
        </a:p>
      </dsp:txBody>
      <dsp:txXfrm>
        <a:off x="267971" y="29340"/>
        <a:ext cx="3451857" cy="346292"/>
      </dsp:txXfrm>
    </dsp:sp>
    <dsp:sp modelId="{F7EC0756-07B6-4D8A-A57B-9BFEE21EC8DD}">
      <dsp:nvSpPr>
        <dsp:cNvPr id="0" name=""/>
        <dsp:cNvSpPr/>
      </dsp:nvSpPr>
      <dsp:spPr>
        <a:xfrm>
          <a:off x="0" y="792167"/>
          <a:ext cx="4984751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8BF5-05F0-4B52-9BBC-1BC3E5E1D32C}">
      <dsp:nvSpPr>
        <dsp:cNvPr id="0" name=""/>
        <dsp:cNvSpPr/>
      </dsp:nvSpPr>
      <dsp:spPr>
        <a:xfrm>
          <a:off x="249237" y="600287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ПАТРИОТИЧЕСКОЕ ВОСПИТАНИЕ</a:t>
          </a:r>
          <a:endParaRPr lang="ru-RU" sz="1300" b="1" kern="1200" dirty="0"/>
        </a:p>
      </dsp:txBody>
      <dsp:txXfrm>
        <a:off x="267971" y="619021"/>
        <a:ext cx="3451857" cy="346292"/>
      </dsp:txXfrm>
    </dsp:sp>
    <dsp:sp modelId="{24D7A52E-35F5-4D62-97FE-04DE533D8AEB}">
      <dsp:nvSpPr>
        <dsp:cNvPr id="0" name=""/>
        <dsp:cNvSpPr/>
      </dsp:nvSpPr>
      <dsp:spPr>
        <a:xfrm>
          <a:off x="0" y="1381847"/>
          <a:ext cx="4984751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AB6B-2AE4-4EC6-8005-86EEEC5FBE44}">
      <dsp:nvSpPr>
        <dsp:cNvPr id="0" name=""/>
        <dsp:cNvSpPr/>
      </dsp:nvSpPr>
      <dsp:spPr>
        <a:xfrm>
          <a:off x="249237" y="1189967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ДУХОВНОЕ И НРАВСТВЕННОЕ ВОСПИТАНИЕ</a:t>
          </a:r>
          <a:endParaRPr lang="ru-RU" sz="1300" b="1" kern="1200" dirty="0"/>
        </a:p>
      </dsp:txBody>
      <dsp:txXfrm>
        <a:off x="267971" y="1208701"/>
        <a:ext cx="3451857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6E8-152F-4D0D-BDE6-18F56BD1547E}">
      <dsp:nvSpPr>
        <dsp:cNvPr id="0" name=""/>
        <dsp:cNvSpPr/>
      </dsp:nvSpPr>
      <dsp:spPr>
        <a:xfrm>
          <a:off x="0" y="249718"/>
          <a:ext cx="4984751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BA84-C37B-447A-9832-F327233A927F}">
      <dsp:nvSpPr>
        <dsp:cNvPr id="0" name=""/>
        <dsp:cNvSpPr/>
      </dsp:nvSpPr>
      <dsp:spPr>
        <a:xfrm>
          <a:off x="249237" y="57838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ПРИОБЩЕНИЕ К КУЛЬТУРНОМУ НАСЛЕДИЮ</a:t>
          </a:r>
          <a:endParaRPr lang="ru-RU" sz="1300" b="1" kern="1200" dirty="0"/>
        </a:p>
      </dsp:txBody>
      <dsp:txXfrm>
        <a:off x="267971" y="76572"/>
        <a:ext cx="3451857" cy="346292"/>
      </dsp:txXfrm>
    </dsp:sp>
    <dsp:sp modelId="{F7EC0756-07B6-4D8A-A57B-9BFEE21EC8DD}">
      <dsp:nvSpPr>
        <dsp:cNvPr id="0" name=""/>
        <dsp:cNvSpPr/>
      </dsp:nvSpPr>
      <dsp:spPr>
        <a:xfrm>
          <a:off x="0" y="839399"/>
          <a:ext cx="4984751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8BF5-05F0-4B52-9BBC-1BC3E5E1D32C}">
      <dsp:nvSpPr>
        <dsp:cNvPr id="0" name=""/>
        <dsp:cNvSpPr/>
      </dsp:nvSpPr>
      <dsp:spPr>
        <a:xfrm>
          <a:off x="249237" y="647519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ПОПУЛЯРИЗАЦИЯ НАУЧНЫХ ЗНАНИЙ</a:t>
          </a:r>
          <a:endParaRPr lang="ru-RU" sz="1300" b="1" kern="1200" dirty="0"/>
        </a:p>
      </dsp:txBody>
      <dsp:txXfrm>
        <a:off x="267971" y="666253"/>
        <a:ext cx="3451857" cy="346292"/>
      </dsp:txXfrm>
    </dsp:sp>
    <dsp:sp modelId="{24D7A52E-35F5-4D62-97FE-04DE533D8AEB}">
      <dsp:nvSpPr>
        <dsp:cNvPr id="0" name=""/>
        <dsp:cNvSpPr/>
      </dsp:nvSpPr>
      <dsp:spPr>
        <a:xfrm>
          <a:off x="0" y="1429079"/>
          <a:ext cx="4984751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AB6B-2AE4-4EC6-8005-86EEEC5FBE44}">
      <dsp:nvSpPr>
        <dsp:cNvPr id="0" name=""/>
        <dsp:cNvSpPr/>
      </dsp:nvSpPr>
      <dsp:spPr>
        <a:xfrm>
          <a:off x="249237" y="1237199"/>
          <a:ext cx="348932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88" tIns="0" rIns="13188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ФИЗИЧЕСКОЕ ВОСПИТАНИЕ</a:t>
          </a:r>
          <a:endParaRPr lang="ru-RU" sz="1300" b="1" kern="1200" dirty="0"/>
        </a:p>
      </dsp:txBody>
      <dsp:txXfrm>
        <a:off x="267971" y="1255933"/>
        <a:ext cx="3451857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B6E8-152F-4D0D-BDE6-18F56BD1547E}">
      <dsp:nvSpPr>
        <dsp:cNvPr id="0" name=""/>
        <dsp:cNvSpPr/>
      </dsp:nvSpPr>
      <dsp:spPr>
        <a:xfrm>
          <a:off x="0" y="202311"/>
          <a:ext cx="8164284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BA84-C37B-447A-9832-F327233A927F}">
      <dsp:nvSpPr>
        <dsp:cNvPr id="0" name=""/>
        <dsp:cNvSpPr/>
      </dsp:nvSpPr>
      <dsp:spPr>
        <a:xfrm>
          <a:off x="408214" y="10431"/>
          <a:ext cx="57149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ТРУДОВОЕ ВОСПИТАНИЕ И ПРОФЕССИОНАЛЬНОЕ САМООПРЕДЕЛЕНИЕ </a:t>
          </a:r>
          <a:endParaRPr lang="ru-RU" sz="1300" b="1" kern="1200" dirty="0"/>
        </a:p>
      </dsp:txBody>
      <dsp:txXfrm>
        <a:off x="426948" y="29165"/>
        <a:ext cx="5677530" cy="346292"/>
      </dsp:txXfrm>
    </dsp:sp>
    <dsp:sp modelId="{F7EC0756-07B6-4D8A-A57B-9BFEE21EC8DD}">
      <dsp:nvSpPr>
        <dsp:cNvPr id="0" name=""/>
        <dsp:cNvSpPr/>
      </dsp:nvSpPr>
      <dsp:spPr>
        <a:xfrm>
          <a:off x="0" y="791992"/>
          <a:ext cx="8164284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8BF5-05F0-4B52-9BBC-1BC3E5E1D32C}">
      <dsp:nvSpPr>
        <dsp:cNvPr id="0" name=""/>
        <dsp:cNvSpPr/>
      </dsp:nvSpPr>
      <dsp:spPr>
        <a:xfrm>
          <a:off x="408214" y="600112"/>
          <a:ext cx="57149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ЭКОЛОГИЧЕСКОЕ ВОСПИТАНИЕ</a:t>
          </a:r>
          <a:endParaRPr lang="ru-RU" sz="1300" b="1" kern="1200" dirty="0"/>
        </a:p>
      </dsp:txBody>
      <dsp:txXfrm>
        <a:off x="426948" y="618846"/>
        <a:ext cx="5677530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AD40A-8CF7-4A5C-B1D0-3F79550AF65A}">
      <dsp:nvSpPr>
        <dsp:cNvPr id="0" name=""/>
        <dsp:cNvSpPr/>
      </dsp:nvSpPr>
      <dsp:spPr>
        <a:xfrm>
          <a:off x="3348350" y="-172326"/>
          <a:ext cx="3067252" cy="202505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Взаимоотношения участников (дети, учителя, родители, партнеры) 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47205" y="-73471"/>
        <a:ext cx="2869542" cy="1827342"/>
      </dsp:txXfrm>
    </dsp:sp>
    <dsp:sp modelId="{6DCAF12C-43DE-418D-8EAA-16D5A7FB7240}">
      <dsp:nvSpPr>
        <dsp:cNvPr id="0" name=""/>
        <dsp:cNvSpPr/>
      </dsp:nvSpPr>
      <dsp:spPr>
        <a:xfrm>
          <a:off x="3862425" y="1259142"/>
          <a:ext cx="5479506" cy="5479506"/>
        </a:xfrm>
        <a:custGeom>
          <a:avLst/>
          <a:gdLst/>
          <a:ahLst/>
          <a:cxnLst/>
          <a:rect l="0" t="0" r="0" b="0"/>
          <a:pathLst>
            <a:path>
              <a:moveTo>
                <a:pt x="2563131" y="5698"/>
              </a:moveTo>
              <a:arcTo wR="2739753" hR="2739753" stAng="15978228" swAng="12337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8B090-9F20-463B-A2F4-AE32B649473A}">
      <dsp:nvSpPr>
        <dsp:cNvPr id="0" name=""/>
        <dsp:cNvSpPr/>
      </dsp:nvSpPr>
      <dsp:spPr>
        <a:xfrm>
          <a:off x="6560512" y="1379907"/>
          <a:ext cx="2718990" cy="181136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Доминирующая цель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648936" y="1468331"/>
        <a:ext cx="2542142" cy="1634521"/>
      </dsp:txXfrm>
    </dsp:sp>
    <dsp:sp modelId="{00EEA57F-F4C7-4D78-9C86-AE9E83AE5619}">
      <dsp:nvSpPr>
        <dsp:cNvPr id="0" name=""/>
        <dsp:cNvSpPr/>
      </dsp:nvSpPr>
      <dsp:spPr>
        <a:xfrm>
          <a:off x="2918933" y="1695157"/>
          <a:ext cx="5479506" cy="5479506"/>
        </a:xfrm>
        <a:custGeom>
          <a:avLst/>
          <a:gdLst/>
          <a:ahLst/>
          <a:cxnLst/>
          <a:rect l="0" t="0" r="0" b="0"/>
          <a:pathLst>
            <a:path>
              <a:moveTo>
                <a:pt x="5184023" y="1502097"/>
              </a:moveTo>
              <a:arcTo wR="2739753" hR="2739753" stAng="19988678" swAng="826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AE49A-0CD1-4C14-863E-4E7ED65DA4C7}">
      <dsp:nvSpPr>
        <dsp:cNvPr id="0" name=""/>
        <dsp:cNvSpPr/>
      </dsp:nvSpPr>
      <dsp:spPr>
        <a:xfrm>
          <a:off x="6734373" y="3821469"/>
          <a:ext cx="2608807" cy="190509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Ведущая деятельность и позитивное творчество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827372" y="3914468"/>
        <a:ext cx="2422809" cy="1719096"/>
      </dsp:txXfrm>
    </dsp:sp>
    <dsp:sp modelId="{B46602E8-DD9B-4061-AE91-32C1B8161B5F}">
      <dsp:nvSpPr>
        <dsp:cNvPr id="0" name=""/>
        <dsp:cNvSpPr/>
      </dsp:nvSpPr>
      <dsp:spPr>
        <a:xfrm>
          <a:off x="4950711" y="267324"/>
          <a:ext cx="5479506" cy="5479506"/>
        </a:xfrm>
        <a:custGeom>
          <a:avLst/>
          <a:gdLst/>
          <a:ahLst/>
          <a:cxnLst/>
          <a:rect l="0" t="0" r="0" b="0"/>
          <a:pathLst>
            <a:path>
              <a:moveTo>
                <a:pt x="2397463" y="5458040"/>
              </a:moveTo>
              <a:arcTo wR="2739753" hR="2739753" stAng="5830618" swAng="1202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7ED5-DD29-40BC-BB64-009C426CA761}">
      <dsp:nvSpPr>
        <dsp:cNvPr id="0" name=""/>
        <dsp:cNvSpPr/>
      </dsp:nvSpPr>
      <dsp:spPr>
        <a:xfrm>
          <a:off x="3731825" y="4877960"/>
          <a:ext cx="2696968" cy="198005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Детское самоуправление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28483" y="4974618"/>
        <a:ext cx="2503652" cy="1786735"/>
      </dsp:txXfrm>
    </dsp:sp>
    <dsp:sp modelId="{C6E0AC51-FBFF-4D48-8CD7-508DBB8015FE}">
      <dsp:nvSpPr>
        <dsp:cNvPr id="0" name=""/>
        <dsp:cNvSpPr/>
      </dsp:nvSpPr>
      <dsp:spPr>
        <a:xfrm>
          <a:off x="1526061" y="92343"/>
          <a:ext cx="5479506" cy="5479506"/>
        </a:xfrm>
        <a:custGeom>
          <a:avLst/>
          <a:gdLst/>
          <a:ahLst/>
          <a:cxnLst/>
          <a:rect l="0" t="0" r="0" b="0"/>
          <a:pathLst>
            <a:path>
              <a:moveTo>
                <a:pt x="2190068" y="5423797"/>
              </a:moveTo>
              <a:arcTo wR="2739753" hR="2739753" stAng="6094439" swAng="19986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453A7-B4BA-4C7D-882C-B6DA741B8D18}">
      <dsp:nvSpPr>
        <dsp:cNvPr id="0" name=""/>
        <dsp:cNvSpPr/>
      </dsp:nvSpPr>
      <dsp:spPr>
        <a:xfrm>
          <a:off x="610833" y="2713080"/>
          <a:ext cx="2763733" cy="204884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Партнерство, внешняя социокультурная среда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10849" y="2813096"/>
        <a:ext cx="2563701" cy="1848812"/>
      </dsp:txXfrm>
    </dsp:sp>
    <dsp:sp modelId="{A8B768AF-A5ED-4098-8B38-7C17C3A0E748}">
      <dsp:nvSpPr>
        <dsp:cNvPr id="0" name=""/>
        <dsp:cNvSpPr/>
      </dsp:nvSpPr>
      <dsp:spPr>
        <a:xfrm>
          <a:off x="757981" y="-2339760"/>
          <a:ext cx="5479506" cy="5479506"/>
        </a:xfrm>
        <a:custGeom>
          <a:avLst/>
          <a:gdLst/>
          <a:ahLst/>
          <a:cxnLst/>
          <a:rect l="0" t="0" r="0" b="0"/>
          <a:pathLst>
            <a:path>
              <a:moveTo>
                <a:pt x="1263917" y="5048033"/>
              </a:moveTo>
              <a:arcTo wR="2739753" hR="2739753" stAng="7355607" swAng="1105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72164-A9E0-43F6-A972-D99A54811358}">
      <dsp:nvSpPr>
        <dsp:cNvPr id="0" name=""/>
        <dsp:cNvSpPr/>
      </dsp:nvSpPr>
      <dsp:spPr>
        <a:xfrm>
          <a:off x="517821" y="277675"/>
          <a:ext cx="2588072" cy="183891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«Лицо» школы – бренд, уникальность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07589" y="367443"/>
        <a:ext cx="2408536" cy="1659380"/>
      </dsp:txXfrm>
    </dsp:sp>
    <dsp:sp modelId="{CCAF1E2D-0818-4676-BE70-446EF7CEF226}">
      <dsp:nvSpPr>
        <dsp:cNvPr id="0" name=""/>
        <dsp:cNvSpPr/>
      </dsp:nvSpPr>
      <dsp:spPr>
        <a:xfrm>
          <a:off x="-2038969" y="-559371"/>
          <a:ext cx="5479506" cy="5479506"/>
        </a:xfrm>
        <a:custGeom>
          <a:avLst/>
          <a:gdLst/>
          <a:ahLst/>
          <a:cxnLst/>
          <a:rect l="0" t="0" r="0" b="0"/>
          <a:pathLst>
            <a:path>
              <a:moveTo>
                <a:pt x="4720565" y="846969"/>
              </a:moveTo>
              <a:arcTo wR="2739753" hR="2739753" stAng="18978110" swAng="1710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B519F-D3B4-46DF-8DD7-A14B3136D8C5}">
      <dsp:nvSpPr>
        <dsp:cNvPr id="0" name=""/>
        <dsp:cNvSpPr/>
      </dsp:nvSpPr>
      <dsp:spPr>
        <a:xfrm>
          <a:off x="1479810" y="0"/>
          <a:ext cx="8061960" cy="503872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11EA1-C68D-4243-8F27-07F74EF34B23}">
      <dsp:nvSpPr>
        <dsp:cNvPr id="0" name=""/>
        <dsp:cNvSpPr/>
      </dsp:nvSpPr>
      <dsp:spPr>
        <a:xfrm>
          <a:off x="2025685" y="3746795"/>
          <a:ext cx="185425" cy="185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38EC8-5B58-4633-BF26-A5B0FDF8B39D}">
      <dsp:nvSpPr>
        <dsp:cNvPr id="0" name=""/>
        <dsp:cNvSpPr/>
      </dsp:nvSpPr>
      <dsp:spPr>
        <a:xfrm>
          <a:off x="2118398" y="3839508"/>
          <a:ext cx="1378595" cy="119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53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Должен </a:t>
          </a:r>
          <a:endParaRPr lang="ru-RU" sz="3100" kern="1200" dirty="0"/>
        </a:p>
      </dsp:txBody>
      <dsp:txXfrm>
        <a:off x="2118398" y="3839508"/>
        <a:ext cx="1378595" cy="1199216"/>
      </dsp:txXfrm>
    </dsp:sp>
    <dsp:sp modelId="{A6ADD5BE-6B93-4393-8CDE-B1396E383F74}">
      <dsp:nvSpPr>
        <dsp:cNvPr id="0" name=""/>
        <dsp:cNvSpPr/>
      </dsp:nvSpPr>
      <dsp:spPr>
        <a:xfrm>
          <a:off x="3884393" y="2404971"/>
          <a:ext cx="322478" cy="322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409DF-BF62-4228-AC19-34E1EA5156CC}">
      <dsp:nvSpPr>
        <dsp:cNvPr id="0" name=""/>
        <dsp:cNvSpPr/>
      </dsp:nvSpPr>
      <dsp:spPr>
        <a:xfrm>
          <a:off x="3496993" y="2818590"/>
          <a:ext cx="1693011" cy="213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75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Надо </a:t>
          </a:r>
          <a:endParaRPr lang="ru-RU" sz="3100" kern="1200" dirty="0"/>
        </a:p>
      </dsp:txBody>
      <dsp:txXfrm>
        <a:off x="3496993" y="2818590"/>
        <a:ext cx="1693011" cy="2137570"/>
      </dsp:txXfrm>
    </dsp:sp>
    <dsp:sp modelId="{693C16FE-5072-4C62-B144-D749166B7BDB}">
      <dsp:nvSpPr>
        <dsp:cNvPr id="0" name=""/>
        <dsp:cNvSpPr/>
      </dsp:nvSpPr>
      <dsp:spPr>
        <a:xfrm>
          <a:off x="5309059" y="1658898"/>
          <a:ext cx="427283" cy="427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ADE85-9860-4149-A0A8-F308E407510D}">
      <dsp:nvSpPr>
        <dsp:cNvPr id="0" name=""/>
        <dsp:cNvSpPr/>
      </dsp:nvSpPr>
      <dsp:spPr>
        <a:xfrm>
          <a:off x="5277707" y="2126248"/>
          <a:ext cx="1582102" cy="271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09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Могу </a:t>
          </a:r>
          <a:endParaRPr lang="ru-RU" sz="3100" kern="1200" dirty="0"/>
        </a:p>
      </dsp:txBody>
      <dsp:txXfrm>
        <a:off x="5277707" y="2126248"/>
        <a:ext cx="1582102" cy="2711020"/>
      </dsp:txXfrm>
    </dsp:sp>
    <dsp:sp modelId="{46857E49-AB96-43FB-A214-1262DE9903C9}">
      <dsp:nvSpPr>
        <dsp:cNvPr id="0" name=""/>
        <dsp:cNvSpPr/>
      </dsp:nvSpPr>
      <dsp:spPr>
        <a:xfrm>
          <a:off x="6726110" y="1113635"/>
          <a:ext cx="572399" cy="572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8F352-BC89-457B-B697-96764D6350F0}">
      <dsp:nvSpPr>
        <dsp:cNvPr id="0" name=""/>
        <dsp:cNvSpPr/>
      </dsp:nvSpPr>
      <dsp:spPr>
        <a:xfrm flipH="1">
          <a:off x="6939072" y="1425959"/>
          <a:ext cx="2048493" cy="3612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302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        </a:t>
          </a:r>
          <a:r>
            <a:rPr lang="ru-RU" sz="3100" b="0" kern="1200" dirty="0" smtClean="0"/>
            <a:t>Лечу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6939072" y="1425959"/>
        <a:ext cx="2048493" cy="361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304A167A-E83A-467E-AFDE-B11D1F96804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9122DDA5-EA88-4845-90A8-6412E0783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235" indent="-2843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285" indent="-22745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2199" indent="-22745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7113" indent="-22745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2027" indent="-2274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6941" indent="-2274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1855" indent="-2274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6769" indent="-2274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5F7727-7222-4D77-939E-EF3548BF8766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6C-E59C-4016-BAC8-E3D53A0232A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6C-E59C-4016-BAC8-E3D53A0232A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6C-E59C-4016-BAC8-E3D53A0232A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6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3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E361-74A6-49EC-8106-0A7314D8EFD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18B2-E51A-49A6-958A-3DDF6AF47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FEDE5E-C35E-40AC-892C-1FCF350A33D1}"/>
              </a:ext>
            </a:extLst>
          </p:cNvPr>
          <p:cNvSpPr txBox="1"/>
          <p:nvPr userDrawn="1"/>
        </p:nvSpPr>
        <p:spPr>
          <a:xfrm>
            <a:off x="11484572" y="6471277"/>
            <a:ext cx="70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15F720-E54B-473A-B671-02B4A2D0721C}" type="slidenum"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01" y="377261"/>
            <a:ext cx="707433" cy="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068-9541-4FC7-9739-791808957D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65A-0714-461E-A293-55CAFC76E4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691" r:id="rId12"/>
    <p:sldLayoutId id="2147483697" r:id="rId13"/>
    <p:sldLayoutId id="2147483700" r:id="rId14"/>
    <p:sldLayoutId id="2147483694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9" y="1632859"/>
            <a:ext cx="12025991" cy="2508069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практика </a:t>
            </a:r>
            <a:br>
              <a:rPr lang="ru-RU" sz="3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воспитания: как отразить специфику и уникальность школы </a:t>
            </a:r>
            <a:r>
              <a:rPr lang="ru-RU" sz="3800" b="1" dirty="0">
                <a:solidFill>
                  <a:schemeClr val="accent1"/>
                </a:solidFill>
              </a:rPr>
              <a:t/>
            </a:r>
            <a:br>
              <a:rPr lang="ru-RU" sz="3800" b="1" dirty="0">
                <a:solidFill>
                  <a:schemeClr val="accent1"/>
                </a:solidFill>
              </a:rPr>
            </a:br>
            <a:endParaRPr lang="ru-RU" sz="38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6" y="3840480"/>
            <a:ext cx="11116491" cy="2810426"/>
          </a:xfrm>
        </p:spPr>
        <p:txBody>
          <a:bodyPr>
            <a:normAutofit/>
          </a:bodyPr>
          <a:lstStyle/>
          <a:p>
            <a:pPr lvl="0"/>
            <a:endParaRPr lang="ru-RU" sz="20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								</a:t>
            </a:r>
            <a:endParaRPr lang="ru-RU" sz="3600" dirty="0"/>
          </a:p>
        </p:txBody>
      </p:sp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39" y="0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320041"/>
            <a:ext cx="10489474" cy="9339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рабочей программы воспитания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Примерная программа воспитания</a:t>
            </a:r>
            <a:r>
              <a:rPr lang="ru-RU" dirty="0" smtClean="0"/>
              <a:t> образовательной организации - </a:t>
            </a:r>
            <a:r>
              <a:rPr lang="ru-RU" b="1" i="1" dirty="0" smtClean="0">
                <a:solidFill>
                  <a:schemeClr val="accent1"/>
                </a:solidFill>
              </a:rPr>
              <a:t>учебно-методический документ, </a:t>
            </a:r>
            <a:r>
              <a:rPr lang="ru-RU" b="1" i="1" dirty="0" smtClean="0">
                <a:solidFill>
                  <a:srgbClr val="FF0000"/>
                </a:solidFill>
              </a:rPr>
              <a:t>определяющий рекомендуемые цель и задачи воспитания, основные способы их достижения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различных сферах совместной деятельности педагогов и обучающихся, а также направления самоанализа воспитательной работы. 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Рабочая программа воспитания </a:t>
            </a:r>
            <a:r>
              <a:rPr lang="ru-RU" dirty="0" smtClean="0">
                <a:solidFill>
                  <a:srgbClr val="0070C0"/>
                </a:solidFill>
              </a:rPr>
              <a:t>образовательной организации </a:t>
            </a:r>
            <a:r>
              <a:rPr lang="ru-RU" dirty="0" smtClean="0"/>
              <a:t>- </a:t>
            </a:r>
            <a:r>
              <a:rPr lang="ru-RU" b="1" i="1" dirty="0" smtClean="0">
                <a:solidFill>
                  <a:srgbClr val="FF0000"/>
                </a:solidFill>
              </a:rPr>
              <a:t>комплекс основных характеристик осуществляемой в образовательной организации </a:t>
            </a:r>
            <a:r>
              <a:rPr lang="ru-RU" b="1" i="1" dirty="0" smtClean="0">
                <a:solidFill>
                  <a:srgbClr val="0070C0"/>
                </a:solidFill>
              </a:rPr>
              <a:t>воспитательной работы </a:t>
            </a:r>
            <a:r>
              <a:rPr lang="ru-RU" dirty="0" smtClean="0">
                <a:solidFill>
                  <a:srgbClr val="0070C0"/>
                </a:solidFill>
              </a:rPr>
              <a:t>(цель, задачи, представленные в соответствующих модулях основные сферы совместной воспитывающей деятельности педагогов и обучающихся, основные направления самоанализа воспитательной работы), структурируемый в соответствии с примерной программой воспитания.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 - ДОКУМЕНТ, СТРУКТУРИРУЮЩИЙ 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ПРОЦЕСС ВОСПИТАНИЯ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436" y="302078"/>
            <a:ext cx="10986407" cy="577128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12.1. Общие требования к организации воспитания обучающихся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включаемых в образовательную программу рабочей программы воспитания и календарного плана воспитательной работы,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разрабатываемых и утверждаемых такими организациями самостоятельно, если иное не установлено настоящим Федеральным законом.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рабочих программ воспитания и календарных планов воспитательной работы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 принимать участие,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в части 6 статьи 26 настоящего Федерального закона советы обучающихся, советы родителей, представительные органы обучающихся (при их наличии);</a:t>
            </a:r>
          </a:p>
          <a:p>
            <a:endParaRPr lang="ru-RU" sz="2400" dirty="0"/>
          </a:p>
        </p:txBody>
      </p:sp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156" y="76291"/>
            <a:ext cx="1300843" cy="13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личной компетентности в вопросе создания программы воспитания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1609416"/>
            <a:ext cx="10332719" cy="4846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Знаком(а) с примерным содержанием.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Примерно понимаю о содержании большинства разделов рабочей программы школы.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Понимаю механизмы конструирования программы.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Идет процесс конструирования разделов школьной программы.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Программа создана, утверждена и апробируется в образовательной деятельности школы.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sz="1800" i="1" dirty="0" smtClean="0">
              <a:solidFill>
                <a:schemeClr val="accent1"/>
              </a:solidFill>
            </a:endParaRPr>
          </a:p>
          <a:p>
            <a:pPr marL="0" indent="0"/>
            <a:endParaRPr lang="ru-RU" sz="1800" i="1" dirty="0">
              <a:solidFill>
                <a:schemeClr val="accent1"/>
              </a:solidFill>
            </a:endParaRPr>
          </a:p>
          <a:p>
            <a:pPr marL="0" indent="0"/>
            <a:r>
              <a:rPr lang="ru-RU" sz="1800" i="1" dirty="0" smtClean="0">
                <a:solidFill>
                  <a:schemeClr val="accent1"/>
                </a:solidFill>
              </a:rPr>
              <a:t>Рефлексивный </a:t>
            </a:r>
            <a:r>
              <a:rPr lang="ru-RU" sz="1800" i="1" dirty="0">
                <a:solidFill>
                  <a:schemeClr val="accent1"/>
                </a:solidFill>
              </a:rPr>
              <a:t>вопрос</a:t>
            </a:r>
            <a:r>
              <a:rPr lang="ru-RU" sz="1800" i="1" dirty="0" smtClean="0">
                <a:solidFill>
                  <a:schemeClr val="accent1"/>
                </a:solidFill>
              </a:rPr>
              <a:t>: На каком этапе  мы?</a:t>
            </a:r>
            <a:endParaRPr lang="ru-RU" sz="1800" i="1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198755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http://form.instrao.ru/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latinLnBrk="1"/>
            <a:endParaRPr lang="ru-RU" dirty="0" smtClean="0">
              <a:solidFill>
                <a:srgbClr val="0070C0"/>
              </a:solidFill>
            </a:endParaRPr>
          </a:p>
          <a:p>
            <a:pPr algn="ctr" latinLnBrk="1"/>
            <a:r>
              <a:rPr lang="ru-RU" dirty="0" smtClean="0">
                <a:solidFill>
                  <a:srgbClr val="FF0000"/>
                </a:solidFill>
              </a:rPr>
              <a:t>ОДНА  ПРОГРАММА ВОСПИТАНИЯ</a:t>
            </a:r>
            <a:endParaRPr lang="ru-RU" dirty="0">
              <a:solidFill>
                <a:srgbClr val="FF0000"/>
              </a:solidFill>
            </a:endParaRPr>
          </a:p>
          <a:p>
            <a:pPr algn="ctr" latinLnBrk="1"/>
            <a:endParaRPr lang="ru-RU" dirty="0" smtClean="0">
              <a:solidFill>
                <a:srgbClr val="0070C0"/>
              </a:solidFill>
            </a:endParaRPr>
          </a:p>
          <a:p>
            <a:pPr algn="ctr" latinLnBrk="1"/>
            <a:endParaRPr lang="ru-RU" dirty="0" smtClean="0">
              <a:solidFill>
                <a:srgbClr val="0070C0"/>
              </a:solidFill>
            </a:endParaRPr>
          </a:p>
          <a:p>
            <a:pPr algn="ctr" latinLnBrk="1"/>
            <a:r>
              <a:rPr lang="ru-RU" dirty="0" smtClean="0">
                <a:solidFill>
                  <a:srgbClr val="0070C0"/>
                </a:solidFill>
              </a:rPr>
              <a:t>О </a:t>
            </a:r>
            <a:r>
              <a:rPr lang="ru-RU" dirty="0">
                <a:solidFill>
                  <a:srgbClr val="0070C0"/>
                </a:solidFill>
              </a:rPr>
              <a:t>РАЗРАБОТКЕ ПРОГРАММЫ </a:t>
            </a:r>
            <a:r>
              <a:rPr lang="ru-RU" dirty="0" smtClean="0">
                <a:solidFill>
                  <a:srgbClr val="0070C0"/>
                </a:solidFill>
              </a:rPr>
              <a:t>ВОСПИТАНИЯ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pPr algn="ctr" latinLnBrk="1"/>
            <a:r>
              <a:rPr lang="ru-RU" dirty="0">
                <a:solidFill>
                  <a:srgbClr val="0070C0"/>
                </a:solidFill>
              </a:rPr>
              <a:t>Методические рекомендации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Целесообразно составлять планы, соответствующие трем уровням общего образования: начальному, основному и среднему (в небольших школах они, разумеется, будут пересекаться, так как на практике многие мероприятия организуются школой для разных возрастных категорий детей, независимо от уровня образования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ФОРМА ЕЖЕГОДНОГО  КАЛЕНДАРНОГО ПЛАНА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5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2"/>
            <a:ext cx="9652000" cy="85561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  или заметки на полях…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3" y="1358537"/>
            <a:ext cx="10310949" cy="4990012"/>
          </a:xfrm>
        </p:spPr>
        <p:txBody>
          <a:bodyPr>
            <a:normAutofit/>
          </a:bodyPr>
          <a:lstStyle/>
          <a:p>
            <a:pPr marL="514350" indent="-51435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раздела 1 </a:t>
            </a:r>
            <a:r>
              <a:rPr lang="ru-RU" dirty="0">
                <a:solidFill>
                  <a:srgbClr val="7030A0"/>
                </a:solidFill>
              </a:rPr>
              <a:t>«Особенности воспитательной деятельности организации»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модулях рабочей программы представить механизмы реализации воспитательной деятельности. Проблема выделения вариативных модулей. Формула согласованности программы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событийности воспитательной деятельности</a:t>
            </a:r>
          </a:p>
          <a:p>
            <a:pPr marL="514350" indent="-51435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раз о подходах к написанию программы: от «копировать-вставить» к уникальному тексту в оформлении документа </a:t>
            </a: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686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Затруднения при написании раздела 1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5" y="1371600"/>
            <a:ext cx="10411096" cy="532964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характеристикой направлений анализа авторы размещают результаты анализа за предыдущие годы…. а динамика меняется ежегодно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Уделяют большое внимание этапам истории становления школы и процессам укрупнения организации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Чрезмерная конкретизация характеристик социокультурной среды школы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подход в использовании текста примерной программы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Рефлексивный вопрос: Каков процент уникальности текста? 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626" y="169517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5561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исходную позицию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3" y="1449977"/>
            <a:ext cx="10463349" cy="518595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носит стихийный характер: «придумываем на ходу, ждем указаний»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носит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мероприятийный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характер: «чем больше, тем лучше, главное, будет, чем отчитаться»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носит системный ностальгический характер: «пионерское прошлое – наше все»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основана на системном средовом подходе: воспитывают не программы и люди, а среда 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носит инновационный характер: будем пробовать все новинки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626" y="0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1134836"/>
            <a:ext cx="9958251" cy="46720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мнению Л. И. Новиковой и Н. Л. Селивановой, это часть воспитательной системы,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окружающей среды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освоена школой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принятых целей,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теоретические предпосылки 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упорядочиванию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ее элементов относительно нового компонента, 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системы воспитания и конструированию рабочей программы воспитания в 2021 году. </a:t>
            </a:r>
          </a:p>
          <a:p>
            <a:pPr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Бондаревская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В.П. Захарченко, И.А. Колесникова, Ю.С. Мануйлов, А.В. Мудрик, Л.И. Новикова, В.А. Орлов, Н.Е.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Щуркова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79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воспитательной среды школы (по Н.Е.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Щурковой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708423"/>
              </p:ext>
            </p:extLst>
          </p:nvPr>
        </p:nvGraphicFramePr>
        <p:xfrm>
          <a:off x="683078" y="1200150"/>
          <a:ext cx="9906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354"/>
                <a:gridCol w="76156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предметно-пространственное окружение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обустройство помещений школы, школьного двора, одежда директора школы, учителей, технических работников и самих школьников.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поведенческое окружение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единая карта поведения, интонации в обращении, мимика и жесты при беседе, позы при диалоге, характер совместной деятельности, конфликты и их разрешение</a:t>
                      </a:r>
                      <a:endParaRPr lang="ru-RU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событийное</a:t>
                      </a:r>
                    </a:p>
                    <a:p>
                      <a:r>
                        <a:rPr lang="ru-RU" b="1" dirty="0" smtClean="0"/>
                        <a:t>окружение 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совокупность событий, попадающих в поле восприятия воспитанника, служащих предметом оценки, поводом к раздумью и основанием для жизненных выводов: событие становится фактором его личностного развития, потому что событие стало для него важным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информационное культурное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укомплектованная библиотека,  публичные выступления, школа</a:t>
                      </a:r>
                      <a:r>
                        <a:rPr lang="ru-RU" b="1" baseline="0" dirty="0" smtClean="0"/>
                        <a:t> в социальных сетях</a:t>
                      </a:r>
                      <a:endParaRPr lang="ru-RU" b="1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006" y="219393"/>
            <a:ext cx="1260319" cy="12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5944"/>
            <a:ext cx="11617291" cy="12216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реализации 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средового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воспитании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0343"/>
            <a:ext cx="11111593" cy="5747657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доминирующей цели коллектива, объединяющей педагогов и учащихся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деятельности, являющейся значимой для всех членов коллектива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самоуправления, инициативы и самостоятельности детей и взрослых, создание разновозрастных детских объединений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отношения к творчеству (воспитывающая среда должна быть эвристической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Неповторимость, уникальность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заведения (каждая школа должна иметь свое лицо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отношений (взаимоотношений) (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Макаренко) в среде педагогов,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3800" b="1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работы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00629"/>
            <a:ext cx="10027920" cy="382243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актуальных нормативно-правовых документов в сфере </a:t>
            </a:r>
            <a:r>
              <a:rPr lang="ru-RU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типичных затруднений в написании текстов рабочих программ воспитания (на основе практических наблюдений, консультаций, зачетных работ в рамках КПК, организованных Екатеринбургским Домом учителя, методических рекомендаций ФГБНУ «Институт стратегии развития образования РАО») 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</a:t>
            </a:r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классного руководителя в условиях реализации рабочей программы воспитания и методических рекомендаций Министерства просвещения РФ по организации работы педагогических работников, осуществляющих функции классного руководителя в образовательной организации от 14.05.2020 г. № ЛБ-С-070-12127. 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общеобразовательных школ города в деятельности ГРЦ по модернизации воспитательного пространства Екатеринбурга.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04" y="68126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7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509510"/>
              </p:ext>
            </p:extLst>
          </p:nvPr>
        </p:nvGraphicFramePr>
        <p:xfrm>
          <a:off x="609600" y="0"/>
          <a:ext cx="10010503" cy="664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1488" y="2500306"/>
            <a:ext cx="3905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Механизмы      реализации </a:t>
            </a:r>
            <a:endParaRPr lang="ru-RU" sz="3200" b="1" dirty="0"/>
          </a:p>
        </p:txBody>
      </p:sp>
      <p:pic>
        <p:nvPicPr>
          <p:cNvPr id="1026" name="Picture 2" descr="http://www.detstvo.info/img/articles/1/big/734/5700833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3" y="2390503"/>
            <a:ext cx="3357154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/>
                </a:solidFill>
              </a:rPr>
              <a:t>Раздел 1. «Особенности организуемого в школе воспитательного процесса»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516" y="1266516"/>
            <a:ext cx="10554789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отличительные особенности нашей школы? Что хорошо в нашей школе, чем мы гордимся, что для нас важно?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расположения школы,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контингента обучающихся,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социального окружения школы,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положительного или отрицательного влияния на детей,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направления воспитания (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этнокультурный компонент, спорт,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дух-нр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среда,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общеинтеллектуальная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направленность и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партнеры школы (общественные организации, выпускники, межведомственное взаимодействие, иное),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воспитательные находки школы (кроме календарных праздников),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для школы принципы и традиции воспитания.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79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вовлечь педагогический коллектив в проектирование программы? 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2563" y="1609725"/>
          <a:ext cx="10525125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8381244" y="2259875"/>
            <a:ext cx="788882" cy="67349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6766559" y="3370217"/>
            <a:ext cx="1240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/>
              <a:t>Хочу </a:t>
            </a:r>
            <a:endParaRPr lang="ru-RU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561703" y="1789610"/>
            <a:ext cx="462425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Памятка эффективного диалога:</a:t>
            </a:r>
          </a:p>
          <a:p>
            <a:pPr marL="342900" indent="-342900">
              <a:buAutoNum type="arabicPeriod"/>
            </a:pPr>
            <a:r>
              <a:rPr lang="ru-RU" dirty="0" smtClean="0"/>
              <a:t>Я тебя уважаю.</a:t>
            </a:r>
          </a:p>
          <a:p>
            <a:pPr marL="342900" indent="-342900">
              <a:buAutoNum type="arabicPeriod"/>
            </a:pPr>
            <a:r>
              <a:rPr lang="ru-RU" dirty="0" smtClean="0"/>
              <a:t>Мы вместе делаем одно дело.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Мне важно твое мнение.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Ты участвуешь в принятии решений.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Делая выбор, ты развиваешься.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77840" y="4585063"/>
            <a:ext cx="4924697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Деятельностные</a:t>
            </a:r>
            <a:r>
              <a:rPr lang="ru-RU" b="1" dirty="0" smtClean="0"/>
              <a:t> практики неформального образования: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Форсайт-сессии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Проектные мастерские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Трехпозиционное планирование по методу Уолта Диснея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Командный </a:t>
            </a:r>
            <a:r>
              <a:rPr lang="ru-RU" dirty="0" err="1" smtClean="0"/>
              <a:t>коучинг</a:t>
            </a:r>
            <a:endParaRPr lang="ru-RU" dirty="0" smtClean="0"/>
          </a:p>
        </p:txBody>
      </p:sp>
      <p:pic>
        <p:nvPicPr>
          <p:cNvPr id="12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2" y="274638"/>
            <a:ext cx="10349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ВОСПИТАНИЕ. </a:t>
            </a:r>
            <a:r>
              <a:rPr lang="ru-RU" sz="3200" b="1" dirty="0">
                <a:solidFill>
                  <a:srgbClr val="7030A0"/>
                </a:solidFill>
              </a:rPr>
              <a:t>С </a:t>
            </a:r>
            <a:r>
              <a:rPr lang="ru-RU" sz="3200" b="1" dirty="0" smtClean="0">
                <a:solidFill>
                  <a:srgbClr val="7030A0"/>
                </a:solidFill>
              </a:rPr>
              <a:t>каким действием ассоциируется понятие? Выразите глаголом неопределенной формы </a:t>
            </a:r>
            <a:r>
              <a:rPr lang="ru-RU" sz="3200" b="1" dirty="0" smtClean="0">
                <a:solidFill>
                  <a:srgbClr val="FF0000"/>
                </a:solidFill>
              </a:rPr>
              <a:t>ЧТО ДЕЛАТЬ?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338" y="1857340"/>
            <a:ext cx="10052452" cy="500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ds02.infourok.ru/uploads/ex/01c4/0003d253-418d2282/hello_html_m740d09e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1c4/0003d253-418d2282/hello_html_m740d09e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belokuriha-gorod.ru/_nw/23/8890408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Инга\Desktop\68_00a1676f41eb254a14cdebdd66021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609" y="4604374"/>
            <a:ext cx="5598005" cy="1976175"/>
          </a:xfrm>
          <a:prstGeom prst="rect">
            <a:avLst/>
          </a:prstGeom>
          <a:noFill/>
        </p:spPr>
      </p:pic>
      <p:pic>
        <p:nvPicPr>
          <p:cNvPr id="4" name="Picture 2" descr="https://detkino.ru/files/node_images/2fb1ece8b0527945f0f3679072b448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615">
            <a:off x="5931372" y="1494812"/>
            <a:ext cx="4530354" cy="27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nfant-magazine.ru/wp-content/uploads/2016/09/CRAZY-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553">
            <a:off x="1426513" y="1651003"/>
            <a:ext cx="3887646" cy="22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ama.tomsk.ru/foto/albums/userpics/11111/normal_IMG_17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808">
            <a:off x="1118523" y="4132776"/>
            <a:ext cx="3818163" cy="22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219393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53142"/>
            <a:ext cx="4249783" cy="7644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ВОСПИТЫВАТЬ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/>
              <a:t>Играть             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любить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92D050"/>
                </a:solidFill>
                <a:latin typeface="Arial Black" pitchFamily="34" charset="0"/>
              </a:rPr>
              <a:t>общаться  </a:t>
            </a:r>
            <a:r>
              <a:rPr lang="ru-RU" sz="3600" dirty="0" smtClean="0"/>
              <a:t>                         </a:t>
            </a:r>
            <a:r>
              <a:rPr lang="ru-RU" sz="4800" b="1" dirty="0" smtClean="0">
                <a:solidFill>
                  <a:srgbClr val="00B050"/>
                </a:solidFill>
              </a:rPr>
              <a:t>спорить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ndara" pitchFamily="34" charset="0"/>
              </a:rPr>
              <a:t>Творить  </a:t>
            </a:r>
            <a:r>
              <a:rPr lang="ru-RU" sz="3600" dirty="0" smtClean="0"/>
              <a:t>                                       </a:t>
            </a: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дружить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путешествова</a:t>
            </a: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</a:rPr>
              <a:t>ть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отдыхать  </a:t>
            </a:r>
            <a:r>
              <a:rPr lang="ru-RU" sz="3600" dirty="0" smtClean="0"/>
              <a:t>                  </a:t>
            </a:r>
            <a:r>
              <a:rPr lang="ru-RU" sz="3600" b="1" i="1" dirty="0" smtClean="0">
                <a:solidFill>
                  <a:schemeClr val="accent2"/>
                </a:solidFill>
              </a:rPr>
              <a:t>помогать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                </a:t>
            </a:r>
            <a:r>
              <a:rPr lang="ru-RU" sz="6000" dirty="0" smtClean="0">
                <a:solidFill>
                  <a:srgbClr val="0070C0"/>
                </a:solidFill>
                <a:latin typeface="Arial Black" pitchFamily="34" charset="0"/>
              </a:rPr>
              <a:t>соревноваться 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603" y="2316253"/>
            <a:ext cx="3701818" cy="211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576" y="125581"/>
            <a:ext cx="2955935" cy="17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6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15543" cy="3268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Общаться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Путешествовать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Дружить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Помогать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08023" y="1600201"/>
            <a:ext cx="5042263" cy="3196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Общаться в путешествии 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Дружба в помощи 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74637"/>
            <a:ext cx="11343051" cy="1358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-сессии «Соборный текст» </a:t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выпишем все перечисленные глаголы. Главное – БЕЗ повторов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431371" y="5157193"/>
            <a:ext cx="1035854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и общение  - лучшие помощники в путешествии!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сотрудничества:  _____________________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592" y="5988190"/>
            <a:ext cx="8455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None/>
            </a:pPr>
            <a:r>
              <a:rPr lang="ru-R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Тетерский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С.В. Время созидателя.: 100+ упражнений воспитания кадров современной России: Рабочая тетрадь.- М., Екатеринбург: Банк культурной информации, 2017. – 184 с. </a:t>
            </a:r>
          </a:p>
        </p:txBody>
      </p:sp>
      <p:pic>
        <p:nvPicPr>
          <p:cNvPr id="7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87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800" b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 </a:t>
            </a:r>
            <a:r>
              <a:rPr lang="ru-RU" sz="1800" b="1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1800" b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-сессии «Соборный текст» </a:t>
            </a:r>
            <a:br>
              <a:rPr lang="ru-RU" sz="1800" b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(команда) определяет предмет исследования (воспитание, проект, какое-либо событие и т.д.), фиксирует их на доске. </a:t>
            </a: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задает вопрос участникам 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-сессии: «С каким действием у вас ассоциируется (называет предмет исследования)? Выразите это действие глаголом неопределенной формы (Ч</a:t>
            </a:r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делать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?)». </a:t>
            </a: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предлагает группе образовать круг (важно видеть всю команду), затем каждый участник по очереди, не повторяясь, называет свой глагол. При этом важно запомнить свой вариант.  </a:t>
            </a: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предлагает участникам образовать пары и из двух глаголов составить словосочетание. При этом можно добавлять предлоги, трансформировать глаголы в другие части речи. Например: «учить» – «учеба, учебный, ученик». </a:t>
            </a: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 очереди представляют словосочетания. Ведущий предлагает остальным участникам поддержать ответы аплодисментами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запомнить свой ответ 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участникам образовать четверки (шестерки, восьмерки) и из словосочетаний сконструировать предложения, которые затем записать маркером на листе А4.Важно: добавлять другие слова можно, убирать свои нельзя.  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зачитывает свои предложения. Ведущий предлагает остальным участникам поддержать ответы аплодисментами. 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зачитывается общий (соборный) текст. 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организует обсуждение результата. Например, по вопросам: По каким правилам (принципам) мы будем действовать? Какие задачи решать? Какое содержание деятельности мы увидели?  </a:t>
            </a:r>
          </a:p>
          <a:p>
            <a:pPr marL="514350" lvl="0" indent="-514350" algn="ctr" fontAlgn="base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инновационные изменения поняты и приняты всей группой; ощущение значимости собственного вклада значительно повышает  мотивацию к реализации запланированного, улучшает общий климат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514350" lvl="0" indent="-514350" fontAlgn="base">
              <a:spcBef>
                <a:spcPts val="600"/>
              </a:spcBef>
              <a:buClr>
                <a:srgbClr val="B13F9A"/>
              </a:buClr>
              <a:buSzPct val="73000"/>
              <a:buFont typeface="+mj-lt"/>
              <a:buAutoNum type="arabicPeriod"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1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20042"/>
            <a:ext cx="10104846" cy="5159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Принципы воспитания = нормы и правила 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69840"/>
              </p:ext>
            </p:extLst>
          </p:nvPr>
        </p:nvGraphicFramePr>
        <p:xfrm>
          <a:off x="-6" y="1045030"/>
          <a:ext cx="12030896" cy="560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4680"/>
                <a:gridCol w="5656216"/>
              </a:tblGrid>
              <a:tr h="35108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«Узнать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себя» среди множества подходов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самостоятельно 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3981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гуманистической направленности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обеспечивающий отношение педагога к воспитанникам как к ответственным субъектам собственного развития, устанавливающий равноправное партнёрство;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</a:t>
                      </a:r>
                      <a:r>
                        <a:rPr kumimoji="0" lang="ru-RU" sz="1400" b="1" i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социосообразности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нацеленность воспитания на социальные установки, необходимые для успешной социализации человека в современном мире;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личностно-значимой деятельности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предполагающий участие детей в различных формах деятельности в соответствии с личностными смыслами и жизненными установками;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коллективного воспитания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проявляющийся </a:t>
                      </a:r>
                      <a:b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во взаимодействии детей и взрослых в процессе совместного решения задач;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дифференциации воспитания 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как учёта групповых  и индивидуальных особенностей детей, создания дополнительных условий для социализации детей с ОВЗ;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целостности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обеспечивающий системность, преемственность воспитания, взаимосвязанность всех его компонентов;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государственно-общественной организации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воспитания, предполагающий разделение полномочий и консолидацию усилий органов государственной и муниципальной власти и общественных институтов </a:t>
                      </a:r>
                      <a:r>
                        <a:rPr kumimoji="0" lang="ru-RU" sz="1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 воспитании;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результативности…</a:t>
                      </a:r>
                      <a:endParaRPr kumimoji="0" lang="ru-RU" sz="14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Средового подхода:</a:t>
                      </a: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воспитывающая и мотивирующая к обновлению и развитию образовательная среда специализированного учреждения изменяет личность воспитанника к лучшему;</a:t>
                      </a:r>
                    </a:p>
                    <a:p>
                      <a:pPr lvl="0"/>
                      <a:r>
                        <a:rPr kumimoji="0" lang="ru-RU" sz="16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Деятельности:</a:t>
                      </a: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активное командное взаимодействие и сотрудничество в спортивных и гражданско-патриотических событиях и социальных практиках  помогает в раскрытии индивидуальности каждого воспитанника;</a:t>
                      </a:r>
                    </a:p>
                    <a:p>
                      <a:pPr lvl="0"/>
                      <a:r>
                        <a:rPr kumimoji="0" lang="ru-RU" sz="1600" b="1" i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Полипрофессионализации</a:t>
                      </a:r>
                      <a:r>
                        <a:rPr kumimoji="0" lang="ru-RU" sz="16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</a:t>
                      </a:r>
                      <a:r>
                        <a:rPr kumimoji="0" lang="ru-RU" sz="1600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профессиональных проб и практик запускает процесс позитивных личностных изменений в выборе будущей профессии;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Синергии и сотрудничества</a:t>
                      </a:r>
                      <a:r>
                        <a:rPr kumimoji="0" lang="ru-RU" sz="1600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обновление процесса обучения и воспитания объединяет педагогический коллектив в выборе неформального образования и общения с воспитанниками;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Взаимодействия:</a:t>
                      </a: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творческих социальных проектов в сотрудничестве с семьями обучающихся учит преобразовывать окружающий мир и свою жизнь.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0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воспитания примерной программы 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(школа В.А.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караковского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271" y="1356323"/>
            <a:ext cx="11821886" cy="4846320"/>
          </a:xfrm>
        </p:spPr>
        <p:txBody>
          <a:bodyPr>
            <a:normAutofit/>
          </a:bodyPr>
          <a:lstStyle/>
          <a:p>
            <a:pPr algn="just" latinLnBrk="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неукоснительное соблюдение законности и прав семьи и ребенка,          соблюдения конфиденциальности информации </a:t>
            </a:r>
          </a:p>
          <a:p>
            <a:pPr marL="0" indent="0" algn="just" latinLnBrk="1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ребенке и семье,                приоритета безопасности ребенка при нахождении в образовательной  организации;</a:t>
            </a:r>
          </a:p>
          <a:p>
            <a:pPr algn="just" latinLnBrk="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на создание в образовательной организации психологически  комфортной среды для каждого ребенка и взрослого,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которой           невозможно конструктивное взаимодействие школьников и педагогов; </a:t>
            </a:r>
          </a:p>
          <a:p>
            <a:pPr algn="just" latinLnBrk="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процесса воспитания главным образом через создание в        школе детско-взрослых общностей, которые бы </a:t>
            </a:r>
          </a:p>
          <a:p>
            <a:pPr marL="0" indent="0" algn="just" latinLnBrk="1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объединяли детей и     педагогов яркими и содержательными событиями, общими позитивными эмоциями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latinLnBrk="1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 доверительными отношениями друг к другу;</a:t>
            </a:r>
          </a:p>
          <a:p>
            <a:pPr algn="just" latinLnBrk="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основных совместных дел школьников и педагогов как       предмета совместной заботы и взрослых, и детей;</a:t>
            </a:r>
          </a:p>
          <a:p>
            <a:pPr algn="just" latinLnBrk="1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системность, целесообразность 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нешаблонность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воспитания как      условия его эффективности.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64" y="0"/>
            <a:ext cx="1135239" cy="11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8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40" y="320040"/>
            <a:ext cx="9817463" cy="14173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закладывает основы выделения механизмов реализации программы воспитания   </a:t>
            </a: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966770"/>
              </p:ext>
            </p:extLst>
          </p:nvPr>
        </p:nvGraphicFramePr>
        <p:xfrm>
          <a:off x="981075" y="2048103"/>
          <a:ext cx="10672626" cy="446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318"/>
                <a:gridCol w="6714308"/>
              </a:tblGrid>
              <a:tr h="8255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Инвариантный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модуль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Вариативный модуль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14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Классное руководство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урок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внеурочной деятельности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Самоуправление *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Профориентация*</a:t>
                      </a:r>
                    </a:p>
                    <a:p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общешкольные дела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общественные объединения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</a:t>
                      </a:r>
                      <a:r>
                        <a:rPr lang="ru-RU" sz="1800" b="1" dirty="0" err="1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</a:t>
                      </a:r>
                      <a:endParaRPr lang="ru-RU" sz="1800" b="1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Экскурсии, экспедиции, походы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предметно-эстетической среды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Музейное дело/музейная педагогика</a:t>
                      </a:r>
                    </a:p>
                    <a:p>
                      <a:r>
                        <a:rPr lang="ru-RU" sz="1800" b="1" dirty="0" err="1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80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добровольчество</a:t>
                      </a:r>
                    </a:p>
                    <a:p>
                      <a:r>
                        <a:rPr lang="ru-RU" sz="1800" b="1" baseline="0" dirty="0" err="1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Профилактика+</a:t>
                      </a:r>
                      <a:endParaRPr lang="ru-RU" sz="1800" b="1" baseline="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Школьное дополнительное образование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94806"/>
          </a:xfrm>
        </p:spPr>
        <p:txBody>
          <a:bodyPr/>
          <a:lstStyle/>
          <a:p>
            <a:r>
              <a:rPr lang="ru-RU" b="1" dirty="0" smtClean="0"/>
              <a:t>Актуальность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642589"/>
              </p:ext>
            </p:extLst>
          </p:nvPr>
        </p:nvGraphicFramePr>
        <p:xfrm>
          <a:off x="1096963" y="1100138"/>
          <a:ext cx="10028237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0050" y="4825090"/>
            <a:ext cx="5666013" cy="1779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основных мероприятий, проводимых в рамках Десятилетия детства, на период до 2027 года (распоряжение Правительства </a:t>
            </a:r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января 2021 года № 122-р «Об утверждении Плана основных мероприятий, проводимых в рамках Десятилетия детства, на период до 2027 года»)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66062" y="4825090"/>
            <a:ext cx="5056669" cy="157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плана 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№48 (с 2021 г. - реализация культурно-просветительских проектов: повышена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межведомственного взаимодействия в части воспитания гармонично развитой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личности);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49 (с 2021  г. …. - внедрены и реализуются  рабочие программы),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50 (2022 г. - сформирован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показателей эффективности воспитательной деятельности образовательных организаций,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воспитательной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1710" y="6347140"/>
            <a:ext cx="7659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навигаторыдетства.рф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советник директора по воспитательной работе</a:t>
            </a:r>
          </a:p>
          <a:p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егиональные координаторы программ патриотического воспитания на 2021-2024 годы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32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вариативные модули рабочей программы воспитания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8" y="1596353"/>
            <a:ext cx="10280468" cy="48463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Выводы раздела «Особенности воспитательной деятельности организации»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Условия воспитания, обозначенные в цели программы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Через определение задач воспитания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7030A0"/>
              </a:solidFill>
            </a:endParaRPr>
          </a:p>
          <a:p>
            <a:pPr marL="514350" indent="-51435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и системность  программы: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через разделы рабочей программы: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организации воспитания = цели, задачи = модули 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686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Затруднения при написании раздела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69" y="1515291"/>
            <a:ext cx="10580914" cy="49404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воспитания школы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связаны с задачами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не связаны с содержанием (модулями)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11 ориентировочных задач появляются в рабочих программах: задачи – конкретные шаги по решению организации воспитания в конкретной школе. Рекомендации: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НЕАКТУАЛЬНЫЕ, ДОБАВИТЬ НОВЫЕ, СООТНЕСТИ С МОДУЛЯМИ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формулировании собственных целей воспитания в соответствии с уровнями образования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ПЕРЕОСМЫСЛЕНЫ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рекомендации, а бездумно перенесены в свои рабочие программы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1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14565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Основа </a:t>
            </a:r>
            <a:r>
              <a:rPr lang="ru-RU" dirty="0" err="1" smtClean="0">
                <a:solidFill>
                  <a:schemeClr val="accent1"/>
                </a:solidFill>
              </a:rPr>
              <a:t>Целеполагания</a:t>
            </a:r>
            <a:r>
              <a:rPr lang="ru-RU" dirty="0" smtClean="0">
                <a:solidFill>
                  <a:schemeClr val="accent1"/>
                </a:solidFill>
              </a:rPr>
              <a:t> воспитания – компоненты личностного развития/ личностных результатов    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6755" y="1828801"/>
          <a:ext cx="10476412" cy="485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08"/>
                <a:gridCol w="3321467"/>
                <a:gridCol w="3492137"/>
              </a:tblGrid>
              <a:tr h="3597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Когнитивный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Ценностный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Деятельностный</a:t>
                      </a:r>
                      <a:r>
                        <a:rPr lang="ru-RU" sz="1800" dirty="0" smtClean="0"/>
                        <a:t>  </a:t>
                      </a:r>
                      <a:endParaRPr lang="ru-RU" sz="1800" dirty="0"/>
                    </a:p>
                  </a:txBody>
                  <a:tcPr/>
                </a:tc>
              </a:tr>
              <a:tr h="139203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Я ЗНАЮ: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усвоение  знаний основных норм, которые общество выработало на основе этих ценностей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ЦЕННО</a:t>
                      </a:r>
                      <a:r>
                        <a:rPr kumimoji="0"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ВАЖНО</a:t>
                      </a: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 позитивных и социально значимых отношений к этим общественным ценностям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Я УМЕЮ И ДЕЛАЮ</a:t>
                      </a:r>
                      <a:r>
                        <a:rPr lang="ru-RU" sz="1800" dirty="0" smtClean="0"/>
                        <a:t>: приобретение опыта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осуществления социально значимых дел</a:t>
                      </a:r>
                      <a:endParaRPr lang="ru-RU" sz="1800" dirty="0"/>
                    </a:p>
                  </a:txBody>
                  <a:tcPr/>
                </a:tc>
              </a:tr>
              <a:tr h="165303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 НОО: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приобретение</a:t>
                      </a:r>
                      <a:r>
                        <a:rPr lang="ru-RU" sz="1800" b="1" i="1" baseline="0" dirty="0" smtClean="0">
                          <a:solidFill>
                            <a:srgbClr val="FF0000"/>
                          </a:solidFill>
                        </a:rPr>
                        <a:t> знаний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Traditional Arabic" pitchFamily="18" charset="-78"/>
                        </a:rPr>
                        <a:t>об общественных нормах,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Traditional Arabic" pitchFamily="18" charset="-78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cs typeface="Traditional Arabic" pitchFamily="18" charset="-78"/>
                        </a:rPr>
                        <a:t>об устройстве общества, о социально одобряемых и неодобряемых формах поведения в обществе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 ООО: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получение школьником опыта переживания и  позитивного отношения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Trebuchet MS" pitchFamily="34" charset="0"/>
                        </a:rPr>
                        <a:t>к базовым ценностям общества </a:t>
                      </a:r>
                      <a:endParaRPr lang="ru-RU" sz="18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 СОО :</a:t>
                      </a:r>
                      <a:r>
                        <a:rPr lang="ru-RU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получение школьником опыта самостоятельного общественного действия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2847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Взаимодействие с</a:t>
                      </a:r>
                      <a:r>
                        <a:rPr lang="ru-RU" sz="1800" b="1" baseline="0" dirty="0" smtClean="0"/>
                        <a:t> педагогом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Взаимодействие в коллективе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0" dirty="0" smtClean="0">
                          <a:latin typeface="Trebuchet MS" pitchFamily="34" charset="0"/>
                        </a:rPr>
                        <a:t>Взаимодействие с </a:t>
                      </a:r>
                    </a:p>
                    <a:p>
                      <a:pPr algn="r"/>
                      <a:r>
                        <a:rPr lang="ru-RU" sz="1800" b="1" i="0" dirty="0" smtClean="0">
                          <a:latin typeface="Trebuchet MS" pitchFamily="34" charset="0"/>
                        </a:rPr>
                        <a:t>социальными субъектами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63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Осознаем цели воспитания через ответы на вопросы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факультативом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нам отправляться в путешествия и исследовать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социокультурное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школы, поселка, края, страны, организовывать праздники, конкурсы, реализовывать проекты, клубы в начальных классах?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Чтобы ребята научились: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Дружить, слышать, слушать и уважать друг друга, быть лидером и уметь выполнять общие решения, уметь планировать совместные действия и выполнять их, подводить итоги…????? 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76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6754"/>
            <a:ext cx="9652000" cy="862149"/>
          </a:xfrm>
        </p:spPr>
        <p:txBody>
          <a:bodyPr/>
          <a:lstStyle/>
          <a:p>
            <a:r>
              <a:rPr lang="ru-RU" dirty="0" smtClean="0"/>
              <a:t>Проводим сравнительный анализ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6755" y="1288869"/>
          <a:ext cx="11469188" cy="504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497"/>
                <a:gridCol w="8472691"/>
              </a:tblGrid>
              <a:tr h="349055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ответы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Личностный</a:t>
                      </a:r>
                      <a:r>
                        <a:rPr lang="ru-RU" baseline="0" dirty="0" smtClean="0"/>
                        <a:t> результат примерной программы воспитания</a:t>
                      </a:r>
                      <a:endParaRPr lang="ru-RU" dirty="0"/>
                    </a:p>
                  </a:txBody>
                  <a:tcPr/>
                </a:tc>
              </a:tr>
              <a:tr h="4680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Дружить,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слышать, слушать других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уважать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родителей</a:t>
                      </a:r>
                      <a:r>
                        <a:rPr lang="ru-RU" sz="1800" b="1" dirty="0" smtClean="0"/>
                        <a:t>,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одноклассников,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быть лидером,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уметь выполнять общие решения</a:t>
                      </a:r>
                      <a:r>
                        <a:rPr lang="ru-RU" sz="1800" b="1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уметь планировать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совместные действия и выполнять их, подводить итоги,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Беречь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школу, природу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быть любящим, послушным и отзывчивым сыном (дочерью), братом (сестрой), внуком (внучкой);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уважать старших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заботиться о младших членах семьи; выполнять посильную для ребёнка домашнюю работу, помогая старшим;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быть т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рудолюбивым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следуя принципу «делу — время, потехе — час» как в учебных занятиях, так и в домашних делах,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доводить начатое дело до конца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знать и любить свою Родину – свой родной дом, двор, улицу, город, село, свою страну; 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беречь и охранять природу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(ухаживать за комнатными растениями в классе или дома, заботиться о своих домашних питомцах и, по возможности, о бездомных животных в своем дворе; подкармливать птиц в морозные зимы; не засорять бытовым мусором улицы, леса, водоёмы)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проявлять миролюбие — не затевать конфликтов и стремиться решать спорные вопросы, не прибегая к силе; 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стремиться узнавать что-то новое, проявлять любознательность, ценить знания;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быть вежливым и опрятным, скромным и приветливым;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соблюдать правила личной гигиены, режим дня, вести здоровый образ жизни; 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уметь сопереживать, проявлять сострадание к попавшим в беду; стремиться устанавливать хорошие отношения с другими людьми; уметь прощать обиды, защищать слабых, по мере возможности помогать нуждающимся в этом  людям; уважительно относиться к людям иной национальной или религиозной принадлежности, иного имущественного положения, людям с ограниченными возможностями здоровья;</a:t>
                      </a:r>
                    </a:p>
                    <a:p>
                      <a:pPr latinLnBrk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быть уверенным в себе, открытым и общительным, не стесняться быть в чём-то непохожим на других ребят; уметь ставить перед собой цели и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проявлять инициативу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отстаивать своё мнение и действовать самостоятельно, без помощи старших.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6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60" y="320040"/>
            <a:ext cx="10332720" cy="96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Единство целей воспитания обеспечивает позитивную динамику развития личности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4320" y="1609725"/>
          <a:ext cx="10528662" cy="504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554"/>
                <a:gridCol w="3509554"/>
                <a:gridCol w="3509554"/>
              </a:tblGrid>
              <a:tr h="35152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НОО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ООО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СОО </a:t>
                      </a:r>
                      <a:endParaRPr lang="ru-RU" sz="1800" dirty="0"/>
                    </a:p>
                  </a:txBody>
                  <a:tcPr/>
                </a:tc>
              </a:tr>
              <a:tr h="46746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для </a:t>
                      </a:r>
                      <a:r>
                        <a:rPr lang="ru-RU" sz="1800" i="1" baseline="0" dirty="0" smtClean="0">
                          <a:solidFill>
                            <a:srgbClr val="FF0000"/>
                          </a:solidFill>
                        </a:rPr>
                        <a:t>усвоения младшими школьниками  </a:t>
                      </a:r>
                      <a:r>
                        <a:rPr lang="ru-RU" sz="1800" baseline="0" dirty="0" smtClean="0"/>
                        <a:t>базовых школьных норм и традиций, бережного отношения к природе, школьному имуществу, родителям, одноклассникам через … систему ключевых общешкольных /классных событий, взаимодействие с родителями, образовательные путешествия по малой родине …..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i="1" baseline="0" dirty="0" smtClean="0"/>
                        <a:t>для </a:t>
                      </a:r>
                      <a:r>
                        <a:rPr lang="ru-RU" sz="1800" i="1" baseline="0" dirty="0" smtClean="0">
                          <a:solidFill>
                            <a:srgbClr val="FF0000"/>
                          </a:solidFill>
                        </a:rPr>
                        <a:t>укрепления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</a:t>
                      </a:r>
                      <a:r>
                        <a:rPr kumimoji="0" lang="ru-RU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значимых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отношений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подростковых коллективах и </a:t>
                      </a:r>
                      <a:r>
                        <a:rPr kumimoji="0" lang="ru-RU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ценностного отношения</a:t>
                      </a:r>
                      <a:r>
                        <a:rPr kumimoji="0" lang="ru-RU" sz="180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своей личности, интересам и способностям, отношениям с одноклассниками, семьей, социумом, уважения к истории малой родины и Отечества, природе через проектную, волонтерскую </a:t>
                      </a:r>
                      <a:r>
                        <a:rPr kumimoji="0" lang="ru-RU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д-ть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ученическое самоуправление ….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i="1" baseline="0" dirty="0" smtClean="0"/>
                        <a:t>для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приобретения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школьниками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опыта</a:t>
                      </a:r>
                      <a:r>
                        <a:rPr kumimoji="0" lang="ru-RU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реализации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значимых</a:t>
                      </a:r>
                      <a:r>
                        <a:rPr kumimoji="0"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дел</a:t>
                      </a:r>
                      <a:r>
                        <a:rPr kumimoji="0" lang="ru-RU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участия в гражданских инициативах, </a:t>
                      </a:r>
                      <a:r>
                        <a:rPr kumimoji="0"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жизненно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го/ личностного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профессионального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самоопределени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участие в волонтерском движении, профессиональных  практиках  и пробах, социальных проектах …..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40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10088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поймем, что сформулировали цель воспитания?              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440" y="2006865"/>
            <a:ext cx="10027920" cy="35798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результат деятельности или намечает направление движения?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направлена на изменения в ребенке, а не на направленность (экологическая, спортивная).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ли особенности развития ребенка?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ли в постановке цели временной промежуток и средства для ее достижения? </a:t>
            </a:r>
          </a:p>
          <a:p>
            <a:pPr marL="514350" indent="-514350">
              <a:buAutoNum type="arabicPeriod"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5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5944"/>
            <a:ext cx="9652000" cy="6792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Кейсы: Примеры  целей  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841211"/>
              </p:ext>
            </p:extLst>
          </p:nvPr>
        </p:nvGraphicFramePr>
        <p:xfrm>
          <a:off x="212267" y="1038225"/>
          <a:ext cx="11560632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54"/>
                <a:gridCol w="62456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Системный подход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Формальный</a:t>
                      </a:r>
                      <a:r>
                        <a:rPr lang="ru-RU" baseline="0" dirty="0" smtClean="0"/>
                        <a:t> подход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Цель воспитания в основном общем образовании:</a:t>
                      </a:r>
                    </a:p>
                    <a:p>
                      <a:r>
                        <a:rPr lang="ru-RU" sz="1600" b="1" dirty="0" smtClean="0"/>
                        <a:t>Создание условий для успешной </a:t>
                      </a:r>
                      <a:r>
                        <a:rPr lang="ru-RU" sz="1600" b="1" dirty="0" err="1" smtClean="0"/>
                        <a:t>ресоциализации</a:t>
                      </a:r>
                      <a:r>
                        <a:rPr lang="ru-RU" sz="1600" b="1" dirty="0" smtClean="0"/>
                        <a:t> воспитанников учебно-воспитательного учреждения закрытого типа в укреплении социально - значимых отношений в подростковом коллективе, ценностного отношения к своему здоровью, поведению, социальному окружению, уважения к истории Отечества на основе принципов индивидуализации, </a:t>
                      </a:r>
                      <a:r>
                        <a:rPr lang="ru-RU" sz="1600" b="1" dirty="0" err="1" smtClean="0"/>
                        <a:t>полипрофессионального</a:t>
                      </a:r>
                      <a:r>
                        <a:rPr lang="ru-RU" sz="1600" b="1" dirty="0" smtClean="0"/>
                        <a:t> образования.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i="1" dirty="0" smtClean="0"/>
                        <a:t>Цель воспитания</a:t>
                      </a:r>
                      <a:r>
                        <a:rPr lang="ru-RU" sz="1600" b="1" i="1" baseline="0" dirty="0" smtClean="0"/>
                        <a:t> в </a:t>
                      </a:r>
                      <a:r>
                        <a:rPr lang="ru-RU" sz="1600" b="1" i="1" dirty="0" smtClean="0"/>
                        <a:t>среднем общем образовании:</a:t>
                      </a:r>
                    </a:p>
                    <a:p>
                      <a:r>
                        <a:rPr lang="ru-RU" sz="1600" b="1" dirty="0" smtClean="0"/>
                        <a:t>Создание условий для успешной </a:t>
                      </a:r>
                      <a:r>
                        <a:rPr lang="ru-RU" sz="1600" b="1" dirty="0" err="1" smtClean="0"/>
                        <a:t>ресоциализации</a:t>
                      </a:r>
                      <a:r>
                        <a:rPr lang="ru-RU" sz="1600" b="1" dirty="0" smtClean="0"/>
                        <a:t> воспитанников учебно-воспитательного учреждения закрытого типа в приобретении старшеклассниками опыта реализации социально значимых  дел, гражданских инициатив, профессионального самоопределения на основе принципов индивидуализации, </a:t>
                      </a:r>
                      <a:r>
                        <a:rPr lang="ru-RU" sz="1600" b="1" dirty="0" err="1" smtClean="0"/>
                        <a:t>полипрофессионального</a:t>
                      </a:r>
                      <a:r>
                        <a:rPr lang="ru-RU" sz="1600" b="1" dirty="0" smtClean="0"/>
                        <a:t> образования.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В воспитании </a:t>
                      </a:r>
                      <a:r>
                        <a:rPr lang="ru-RU" sz="1200" b="1" dirty="0" smtClean="0"/>
                        <a:t>детей подросткового возраста (уровень основного общего образования) </a:t>
                      </a:r>
                      <a:r>
                        <a:rPr lang="ru-RU" sz="1200" dirty="0" smtClean="0"/>
                        <a:t>таким приоритетом является создание благоприятных условий для развития социально значимых отношений школьников, и, прежде всего, ценностных отношений:</a:t>
                      </a:r>
                    </a:p>
                    <a:p>
                      <a:r>
                        <a:rPr lang="ru-RU" sz="1200" dirty="0" smtClean="0"/>
                        <a:t>- к семье как главной опоре в жизни человека и источнику его счастья;</a:t>
                      </a:r>
                    </a:p>
                    <a:p>
                      <a:r>
                        <a:rPr lang="ru-RU" sz="1200" dirty="0" smtClean="0"/>
                        <a:t>- к труду как основному способу достижения жизненного благополучия человека, залогу его успешного профессионального самоопределения и ощущения уверенности в завтрашнем дне; </a:t>
                      </a:r>
                    </a:p>
                    <a:p>
                      <a:r>
                        <a:rPr lang="ru-RU" sz="1200" dirty="0" smtClean="0"/>
                        <a:t>- к своему отечеству, своей малой и большой Родине как месту, в котором человек вырос и познал первые радости и неудачи, которая завещана ему предками и которую нужно оберегать; </a:t>
                      </a:r>
                    </a:p>
                    <a:p>
                      <a:r>
                        <a:rPr lang="ru-RU" sz="1200" dirty="0" smtClean="0"/>
                        <a:t>- к природе как источнику жизни на Земле, основе самого ее существования, нуждающейся в защите и постоянном внимании со стороны человека; </a:t>
                      </a:r>
                    </a:p>
                    <a:p>
                      <a:r>
                        <a:rPr lang="ru-RU" sz="1200" dirty="0" smtClean="0"/>
                        <a:t>- к миру как главному принципу человеческого общежития, условию крепкой дружбы, налаживания отношений с коллегами по работе в будущем и создания благоприятного микроклимата в своей собственной семье;</a:t>
                      </a:r>
                    </a:p>
                    <a:p>
                      <a:r>
                        <a:rPr lang="ru-RU" sz="1200" dirty="0" smtClean="0"/>
                        <a:t>- к знаниям как интеллектуальному ресурсу, обеспечивающему будущее человека, как результату кропотливого, но увлекательного учебного труда; </a:t>
                      </a:r>
                    </a:p>
                    <a:p>
                      <a:r>
                        <a:rPr lang="ru-RU" sz="1200" dirty="0" smtClean="0"/>
                        <a:t>- к культуре как духовному богатству общества и важному условию ощущения человеком полноты проживаемой жизни, которое дают ему чтение, музыка, искусство, театр, творческое самовыражение;</a:t>
                      </a:r>
                    </a:p>
                    <a:p>
                      <a:r>
                        <a:rPr lang="ru-RU" sz="1200" dirty="0" smtClean="0"/>
                        <a:t>- к здоровью как залогу долгой и активной жизни человека, его хорошего настроения и оптимистичного взгляда на мир;</a:t>
                      </a:r>
                    </a:p>
                    <a:p>
                      <a:r>
                        <a:rPr lang="ru-RU" sz="1200" dirty="0" smtClean="0"/>
                        <a:t>- к окружающим людям как безусловной и абсолютной ценности, как равноправным социальным партнерам, с которыми необходимо выстраивать доброжелательные и </a:t>
                      </a:r>
                      <a:r>
                        <a:rPr lang="ru-RU" sz="1200" dirty="0" err="1" smtClean="0"/>
                        <a:t>взаимоподдерживающие</a:t>
                      </a:r>
                      <a:r>
                        <a:rPr lang="ru-RU" sz="1200" dirty="0" smtClean="0"/>
                        <a:t> отношения, дающие человеку радость общения и позволяющие избегать чувства одиночества;</a:t>
                      </a:r>
                    </a:p>
                    <a:p>
                      <a:r>
                        <a:rPr lang="ru-RU" sz="1200" dirty="0" smtClean="0"/>
                        <a:t>- к самим себе как хозяевам своей судьбы, самоопределяющимся и </a:t>
                      </a:r>
                      <a:r>
                        <a:rPr lang="ru-RU" sz="1200" dirty="0" err="1" smtClean="0"/>
                        <a:t>самореализующимся</a:t>
                      </a:r>
                      <a:r>
                        <a:rPr lang="ru-RU" sz="1200" dirty="0" smtClean="0"/>
                        <a:t> личностям, отвечающим за свое собственное будущее.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0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6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3354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Кейс: пример задач воспитания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943" y="1149350"/>
          <a:ext cx="1133855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030"/>
                <a:gridCol w="61415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Системный подход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Формальный подход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1. Расширять возможности внеурочной деятельности через реализацию краткосрочных курсов, проектов социальной и гражданско-патриотической направленности, </a:t>
                      </a:r>
                      <a:r>
                        <a:rPr lang="ru-RU" sz="1500" b="1" dirty="0" err="1" smtClean="0"/>
                        <a:t>метапредметного</a:t>
                      </a:r>
                      <a:r>
                        <a:rPr lang="ru-RU" sz="1500" b="1" dirty="0" smtClean="0"/>
                        <a:t> лагеря, активных воспитательных практик.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2. Поддерживать и развить школьные традиции, как среду формирования духовной ориентации подростков, основанные на принципах нравственных и поведенческих ценностей, вовлекая воспитанников в новые </a:t>
                      </a:r>
                      <a:r>
                        <a:rPr lang="ru-RU" sz="1500" b="1" dirty="0" err="1" smtClean="0"/>
                        <a:t>коммуникативно-деятельностные</a:t>
                      </a:r>
                      <a:r>
                        <a:rPr lang="ru-RU" sz="1500" b="1" dirty="0" smtClean="0"/>
                        <a:t> пробы и практики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3. Расширять возможности профессионального самоопределения обучающихся через профессиональное обучение, пробы и практики, творческие мастерские дополнительного образования.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4. Развивать систему школьного </a:t>
                      </a:r>
                      <a:r>
                        <a:rPr lang="ru-RU" sz="1500" b="1" dirty="0" err="1" smtClean="0"/>
                        <a:t>соуправления</a:t>
                      </a:r>
                      <a:r>
                        <a:rPr lang="ru-RU" sz="1500" b="1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5. Развивать открытое  образовательное пространство социального и сетевого партнерства  «Школа – родители – общественность – субъекты профилактики».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реализовывать потенциал классного руководства в воспитании школьников, поддерживать активное участие классных сообществ в жизни школы;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вовлекать школьников в кружки, секции, клубы, студии и иные объединения, работающие по школьным программам внеурочной деятельности, реализовывать их воспитательные возможности;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инициировать и поддерживать ученическое самоуправление – как на уровне школы, так и на уровне классных сообществ;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поддерживать деятельность функционирующих на базе школы детских общественных объединений и организаций;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организовывать для школьников экскурсии, экспедиции, походы и реализовывать их воспитательный потенциал;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организовывать </a:t>
                      </a:r>
                      <a:r>
                        <a:rPr lang="ru-RU" sz="1200" b="1" dirty="0" err="1" smtClean="0"/>
                        <a:t>профориентационную</a:t>
                      </a:r>
                      <a:r>
                        <a:rPr lang="ru-RU" sz="1200" b="1" dirty="0" smtClean="0"/>
                        <a:t> работу со школьниками;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организовать работу школьных </a:t>
                      </a:r>
                      <a:r>
                        <a:rPr lang="ru-RU" sz="1200" b="1" dirty="0" err="1" smtClean="0"/>
                        <a:t>медиа</a:t>
                      </a:r>
                      <a:r>
                        <a:rPr lang="ru-RU" sz="1200" b="1" dirty="0" smtClean="0"/>
                        <a:t>, реализовывать их воспитательный потенциал;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развивать предметно-эстетическую среду школы и реализовывать ее воспитательные возможности;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30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9" y="320040"/>
            <a:ext cx="10016671" cy="6025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Затруднения при написании раздела 3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012371"/>
            <a:ext cx="10829110" cy="5459693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задач воспитания, которые заявляет школа в своей программе с модулями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свою рабочую программу воспитания всех предложенных вариативных модулей. Это необязательно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не выделила в собственной рабочей программе свой собственный вариативный модуль, хотя особенности школы, описанные в первом разделе, прямо указывали на такую возможность 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оформился модуль школ ОВЗ, связанный с воспитательной деятельностью педагога-воспитателя в условиях школы полного дня. 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инвариантных модулей «Классное руководство и наставничество», «Школьный урок», «Работа с родителями» и «Профориентация» носит формальный характер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модуль «Курсы внеурочной деятельности» включены все формы внеурочной деятельности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«Курсы внеурочной деятельности» не уточнены 5 направлений внеурочной деятельности</a:t>
            </a:r>
          </a:p>
          <a:p>
            <a:pPr marL="457200" lvl="0" indent="-457200">
              <a:buNone/>
            </a:pPr>
            <a:endParaRPr lang="ru-RU" sz="11200" b="1" dirty="0" smtClean="0"/>
          </a:p>
          <a:p>
            <a:pPr marL="457200" lvl="0" indent="-457200">
              <a:buFont typeface="Wingdings 2"/>
              <a:buAutoNum type="arabicPeriod"/>
            </a:pPr>
            <a:endParaRPr lang="ru-RU" sz="11200" b="1" dirty="0" smtClean="0"/>
          </a:p>
          <a:p>
            <a:pPr marL="457200" lvl="0" indent="-457200">
              <a:buFont typeface="Wingdings 2"/>
              <a:buAutoNum type="arabicPeriod"/>
            </a:pPr>
            <a:endParaRPr lang="ru-RU" sz="11200" b="1" dirty="0" smtClean="0"/>
          </a:p>
          <a:p>
            <a:pPr marL="457200" indent="-457200">
              <a:buAutoNum type="arabicPeriod"/>
            </a:pPr>
            <a:endParaRPr lang="ru-RU" sz="3600" b="1" i="1" dirty="0" smtClean="0"/>
          </a:p>
          <a:p>
            <a:pPr marL="457200" indent="-457200">
              <a:buAutoNum type="arabicPeriod"/>
            </a:pPr>
            <a:endParaRPr lang="ru-RU" sz="2400" b="1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486" y="219392"/>
            <a:ext cx="1309062" cy="13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1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Направления и виды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воспитательной 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014797"/>
              </p:ext>
            </p:extLst>
          </p:nvPr>
        </p:nvGraphicFramePr>
        <p:xfrm>
          <a:off x="209006" y="1600200"/>
          <a:ext cx="1144143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130"/>
                <a:gridCol w="5829300"/>
              </a:tblGrid>
              <a:tr h="61624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Направления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1" marB="45721"/>
                </a:tc>
              </a:tr>
              <a:tr h="4458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Нравственное и духовное;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Интеллектуальное;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Гражданско-патриотическое;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и культура 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медиакультурное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культура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семейных ценностей;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Культуротворческое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Положительное отношение к труду и творчеству;</a:t>
                      </a:r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Познавательная;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деятельность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Социальное творчество (социально преобразующая добровольческая деятельность);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Трудовая (производственная)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Спортивно-оздоровительная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Туристско-краеведческая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Проектная</a:t>
                      </a:r>
                    </a:p>
                  </a:txBody>
                  <a:tcPr marL="121920" marR="121920" marT="45721" marB="45721"/>
                </a:tc>
              </a:tr>
            </a:tbl>
          </a:graphicData>
        </a:graphic>
      </p:graphicFrame>
      <p:pic>
        <p:nvPicPr>
          <p:cNvPr id="6" name="Picture 2" descr="http://moukornilovo.ucoz.ru/documents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68" y="76291"/>
            <a:ext cx="2475889" cy="1476924"/>
          </a:xfrm>
          <a:prstGeom prst="rect">
            <a:avLst/>
          </a:prstGeom>
          <a:noFill/>
        </p:spPr>
      </p:pic>
      <p:pic>
        <p:nvPicPr>
          <p:cNvPr id="7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118218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общешкольные дела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(понятие В.А.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Караковского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Узлы воспитательной системы школы/класса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дела лежит яркая, привлекательная, значимая и в то же время понятная всем идея (тема, проблема), которая определяется и разрабатывается всеми членами коллектива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воспитательная эффективность, влияние на развитие взаимосвязей в школе максимальная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оптимально использовать кадровые и материальные ресурсы школы и социума для решения воспитательных, образовательных, организационных задач 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20042"/>
            <a:ext cx="9935029" cy="9209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От мероприятий к значимым событиям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35914"/>
              </p:ext>
            </p:extLst>
          </p:nvPr>
        </p:nvGraphicFramePr>
        <p:xfrm>
          <a:off x="547553" y="1134836"/>
          <a:ext cx="10646230" cy="570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900"/>
                <a:gridCol w="6041330"/>
              </a:tblGrid>
              <a:tr h="1325881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Мероприятийность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Событийность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6651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концепция :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Объявление, строчка в плане, обязательность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Оригинальная/уникальная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концепция:</a:t>
                      </a:r>
                    </a:p>
                    <a:p>
                      <a:pPr algn="l"/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Неподдельный интерес,  яркий эмоциональный фон при подготовке, интрига, </a:t>
                      </a:r>
                      <a:r>
                        <a:rPr lang="ru-RU" sz="1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ожидаемость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0526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Слабый эмоциональный фон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Рождает стереотипы. Посетитель лишен предвкушения.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Сильный эмоциональный фон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Необычность рождает бурю эмоций у участников  и тех, кто не может присутствовать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Небольшое количество контактов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мероприятии не рассказывают, состав участников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один и тот же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Огромное количество контактов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«Сарафанное радио»,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обмен информацией со знакомыми, в социальных сетях растет интерес к школе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Закрытость аудитории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Открытость аудитории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 проживается неформально, информация усваивается и «разлетается» моментально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Краткосрочный эффект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забывается, «не уму, не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сердцу»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Долгосрочный эффект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следующего события, мотивирует к деятельности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44" y="80598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6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Рефлексивные вопросы для организации совместного события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Значимое ли это действие для каждого участника?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Творческое ли это действие для каждого?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Смысл происходящего открывается для каждого?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Действие развивает?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Действие развивается?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Создается ли вместе с участниками?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Понимается ли при этом индивидуально? (наполнено личными смыслами: мне это важно)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Соответствует образу жизни каждого?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Уникальное ли это событие?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75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lidepedia.net/u/storage/ppt_5769/7a40-1393502728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"/>
            <a:ext cx="10829109" cy="6867636"/>
          </a:xfrm>
          <a:prstGeom prst="rect">
            <a:avLst/>
          </a:prstGeom>
          <a:noFill/>
        </p:spPr>
      </p:pic>
      <p:pic>
        <p:nvPicPr>
          <p:cNvPr id="5" name="Picture 2" descr="http://moukornilovo.ucoz.ru/documents/f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26" y="0"/>
            <a:ext cx="1610476" cy="905893"/>
          </a:xfrm>
          <a:prstGeom prst="rect">
            <a:avLst/>
          </a:prstGeom>
          <a:noFill/>
        </p:spPr>
      </p:pic>
      <p:pic>
        <p:nvPicPr>
          <p:cNvPr id="7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61" y="0"/>
            <a:ext cx="1387439" cy="13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9" y="320040"/>
            <a:ext cx="10727871" cy="4637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Инвариантный Модуль: курсы внеурочной деятельности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763" y="1012371"/>
            <a:ext cx="9937025" cy="54596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b="1" dirty="0" smtClean="0"/>
              <a:t>                                            </a:t>
            </a:r>
            <a:r>
              <a:rPr lang="ru-RU" sz="6200" b="1" dirty="0" smtClean="0">
                <a:solidFill>
                  <a:srgbClr val="FF0000"/>
                </a:solidFill>
              </a:rPr>
              <a:t>Основа – 5 направлений развития личности: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примерной программе воспитания (авторская версия): </a:t>
            </a:r>
          </a:p>
          <a:p>
            <a:pPr marL="0" indent="0">
              <a:buNone/>
            </a:pPr>
            <a:r>
              <a:rPr lang="ru-RU" sz="6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  </a:t>
            </a:r>
          </a:p>
          <a:p>
            <a:pPr marL="0" indent="0">
              <a:buNone/>
            </a:pP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             </a:t>
            </a:r>
          </a:p>
          <a:p>
            <a:pPr marL="0" indent="0">
              <a:buNone/>
            </a:pP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Проблемно-ценностное общение </a:t>
            </a:r>
          </a:p>
          <a:p>
            <a:pPr marL="0" indent="0">
              <a:buNone/>
            </a:pP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</a:t>
            </a:r>
            <a:r>
              <a:rPr lang="ru-RU" sz="6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          Трудовая деятельность</a:t>
            </a:r>
          </a:p>
          <a:p>
            <a:pPr marL="0" indent="0">
              <a:buNone/>
            </a:pPr>
            <a:r>
              <a:rPr lang="ru-RU" sz="6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Спортивно-оздоровительная </a:t>
            </a:r>
            <a:r>
              <a:rPr lang="ru-RU" sz="6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>
              <a:buNone/>
            </a:pPr>
            <a:endParaRPr lang="ru-RU" sz="6200" b="1" i="1" dirty="0" smtClean="0"/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marL="457200" indent="-457200">
              <a:buAutoNum type="arabicPeriod"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направленность курсов внеурочной деятельности</a:t>
            </a:r>
          </a:p>
          <a:p>
            <a:pPr marL="457200" indent="-457200">
              <a:buAutoNum type="arabicPeriod"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формы реализации курсов внеурочной деятельности. Например: клуб, секция, образовательное путешествие, творческая мастерская, студия, </a:t>
            </a:r>
            <a:r>
              <a:rPr lang="ru-RU" sz="8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-центр, проектный офис, краткосрочные образовательные практики и др.   </a:t>
            </a:r>
          </a:p>
          <a:p>
            <a:pPr marL="457200" indent="-457200">
              <a:buAutoNum type="arabicPeriod"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подход к реализации курсов: по направлениям внеурочной деятельности или по уровням образования или комплексный подход</a:t>
            </a:r>
          </a:p>
          <a:p>
            <a:pPr marL="457200" indent="-457200">
              <a:buAutoNum type="arabicPeriod"/>
            </a:pPr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названия курсов </a:t>
            </a:r>
            <a:endParaRPr lang="ru-RU" sz="8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8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8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заносить воспитательные события, классные часы, деятельность кружков (</a:t>
            </a:r>
            <a:r>
              <a:rPr lang="ru-RU" sz="8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доп.образование</a:t>
            </a:r>
            <a:r>
              <a:rPr lang="ru-RU" sz="8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не курсы внеурочной деятельности! </a:t>
            </a:r>
            <a:endParaRPr lang="ru-RU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3600" b="1" i="1" dirty="0" smtClean="0"/>
          </a:p>
          <a:p>
            <a:pPr marL="457200" indent="-457200">
              <a:buAutoNum type="arabicPeriod"/>
            </a:pPr>
            <a:endParaRPr lang="ru-RU" sz="2400" b="1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0" y="998900"/>
            <a:ext cx="3265715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16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971314" cy="89480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Модуль: 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434" y="1544102"/>
            <a:ext cx="10010504" cy="484632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 том случае, если у общеобразовательной организации в муниципальном задании есть такая задача и, соответственно, дополнительное финансирование. 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у уникальных школ этот компонент присутствует всегда, чтобы поддержать инновационную составляющую образовательной деятельности (Кадетская школа, инженерная школа 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i/IrEM59nVZmP6cRz8wuSpFGWbHLQ3lOaAX1etBTYq4i/slide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4" y="0"/>
            <a:ext cx="10529843" cy="6986608"/>
          </a:xfrm>
          <a:prstGeom prst="rect">
            <a:avLst/>
          </a:prstGeom>
          <a:noFill/>
        </p:spPr>
      </p:pic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320040"/>
            <a:ext cx="10590663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Инвариантный модуль: классное руководство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9416"/>
            <a:ext cx="10297886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Основа: положения методических рекомендаций Министерства просвещения РФ по организации работы педагогических работников, осуществляющих функции классного руководителя в образовательной организации, от 14.05.2020 г. № ЛБ-С-070-12127 </a:t>
            </a:r>
          </a:p>
          <a:p>
            <a:pPr>
              <a:buNone/>
            </a:pPr>
            <a:endParaRPr lang="ru-RU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классным коллективом, в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вопросы сплоченности, коррекции, совместная продуктивная деятельность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щимися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заполнение программы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трудных жизненных ситуациях, профилактика, инф. безопасность</a:t>
            </a: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преподающими в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партнерами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Иное 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1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2488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планов классного руководителя в контексте методических рекомендаций Министерства просвещения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рабочей программы Воспитания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09600" y="3135086"/>
            <a:ext cx="9652000" cy="332065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chool108.ucoz.net/klassruk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4" y="3477842"/>
            <a:ext cx="3168352" cy="26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125b/0007655a-502d06b5/hello_html_3d7a9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75978"/>
            <a:ext cx="5251269" cy="19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d.multiurok.ru/html/2018/02/07/s_5a7b55f9d9e57/img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10">
            <a:off x="8919841" y="3552848"/>
            <a:ext cx="2304256" cy="23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81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Основные понятия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052736"/>
            <a:ext cx="10258617" cy="5616624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Методические рекомендации </a:t>
            </a:r>
            <a:r>
              <a:rPr lang="ru-RU" dirty="0" smtClean="0">
                <a:solidFill>
                  <a:srgbClr val="0070C0"/>
                </a:solidFill>
              </a:rPr>
              <a:t>- комплекс кратких и четко сформулированных предложений и указаний, способствующих внедрению в практику наиболее эффективных методов и форм обучения и воспитания.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Классное руководство </a:t>
            </a:r>
            <a:r>
              <a:rPr lang="ru-RU" dirty="0" smtClean="0">
                <a:solidFill>
                  <a:srgbClr val="0070C0"/>
                </a:solidFill>
              </a:rPr>
              <a:t>– особый вид педагогической деятельности, направленный на решение задач воспитания и социализации обучающихся в классном коллективе.  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План классного руководителя </a:t>
            </a:r>
            <a:r>
              <a:rPr lang="ru-RU" dirty="0" smtClean="0">
                <a:solidFill>
                  <a:srgbClr val="0070C0"/>
                </a:solidFill>
              </a:rPr>
              <a:t>- проект воспитательного процесса, в котором четко определены задачи и средства их достижения.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Инвариантная часть плана </a:t>
            </a:r>
            <a:r>
              <a:rPr lang="ru-RU" dirty="0" smtClean="0">
                <a:solidFill>
                  <a:srgbClr val="0070C0"/>
                </a:solidFill>
              </a:rPr>
              <a:t>– минимально необходимый состав действий по решению базовых задач воспитания и социализации независимо от условий работы организации.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Вариативная часть плана </a:t>
            </a:r>
            <a:r>
              <a:rPr lang="ru-RU" dirty="0" smtClean="0">
                <a:solidFill>
                  <a:srgbClr val="0070C0"/>
                </a:solidFill>
              </a:rPr>
              <a:t>– зависит от контекстных условий организации – региональные, социально-экономические, этнокультурные, особенности территории, контингента, образовательных программ и др. 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0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https://myslide.ru/documents_4/f6d73353e48c6aa030a171a90389ad4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92" y="76291"/>
            <a:ext cx="10033907" cy="7884449"/>
          </a:xfrm>
          <a:prstGeom prst="rect">
            <a:avLst/>
          </a:prstGeom>
          <a:noFill/>
        </p:spPr>
      </p:pic>
      <p:pic>
        <p:nvPicPr>
          <p:cNvPr id="5" name="Picture 2" descr="http://moukornilovo.ucoz.ru/documents/f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5728"/>
            <a:ext cx="1610476" cy="905893"/>
          </a:xfrm>
          <a:prstGeom prst="rect">
            <a:avLst/>
          </a:prstGeom>
          <a:noFill/>
        </p:spPr>
      </p:pic>
      <p:pic>
        <p:nvPicPr>
          <p:cNvPr id="7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конкретизирует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правовое поле реализации воспитательной деятельности классным руководителем в общеобразовательных организациях Российской федерации;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единые подходы к пониманию целей, задач, принципов, критериев оценивания эффективности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вариативные и инвариантные компоненты деятельности.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32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(принципы) воспитания работы классного руководителя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00200"/>
            <a:ext cx="9984377" cy="50691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и национально-культурные традиции РФ.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воспитательное пространство и сотрудничество институтов воспитания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учителя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и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(объединение) программ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Непрерывность, преемственность, единство воспитания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Приоритетная роль семьи в сотрудничестве с субъектами воспитания РФ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ребенка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18" y="293913"/>
            <a:ext cx="1037320" cy="10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50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0415371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Чему самому важному, как классные руководители, мы учим ребят?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Дружбе?  Общению?  Уважению?  ЗОЖ? Активной жизненной позиции? Лидерству?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1447">
            <a:off x="224820" y="2916838"/>
            <a:ext cx="4567542" cy="33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6146">
            <a:off x="7248776" y="2594047"/>
            <a:ext cx="3493789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104" y="4481736"/>
            <a:ext cx="349800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0415371" cy="9535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Приоритеты классного руководителя 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794214"/>
              </p:ext>
            </p:extLst>
          </p:nvPr>
        </p:nvGraphicFramePr>
        <p:xfrm>
          <a:off x="239349" y="1124744"/>
          <a:ext cx="10602822" cy="573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907"/>
                <a:gridCol w="6088915"/>
              </a:tblGrid>
              <a:tr h="3896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Задачи </a:t>
                      </a:r>
                      <a:endParaRPr lang="ru-RU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Механизмы решения </a:t>
                      </a:r>
                      <a:endParaRPr lang="ru-RU" sz="2000" dirty="0"/>
                    </a:p>
                  </a:txBody>
                  <a:tcPr marL="121920" marR="121920"/>
                </a:tc>
              </a:tr>
              <a:tr h="5343636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2400" b="1" dirty="0" smtClean="0"/>
                        <a:t>- Доброжелательные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отношения в группе, команде, коллективе, общение, уважение.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b="1" dirty="0" smtClean="0"/>
                        <a:t>- Общечеловеческие ценности (добро, толерантность и др.).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b="1" dirty="0" smtClean="0"/>
                        <a:t>-  Внутренняя</a:t>
                      </a:r>
                      <a:r>
                        <a:rPr lang="ru-RU" sz="2400" b="1" baseline="0" dirty="0" smtClean="0"/>
                        <a:t> п</a:t>
                      </a:r>
                      <a:r>
                        <a:rPr lang="ru-RU" sz="2400" b="1" dirty="0" smtClean="0"/>
                        <a:t>озиция по отношению негативных явлений социального окружения.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b="1" dirty="0" smtClean="0"/>
                        <a:t>- Активная гражданская и жизненная позиция.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400" b="1" dirty="0" smtClean="0"/>
                        <a:t>  Отбор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i="1" baseline="0" dirty="0" err="1" smtClean="0"/>
                        <a:t>деятельностных</a:t>
                      </a:r>
                      <a:r>
                        <a:rPr lang="ru-RU" sz="2400" b="1" i="1" baseline="0" dirty="0" smtClean="0"/>
                        <a:t> практик, активных и интерактивных методов.</a:t>
                      </a:r>
                      <a:r>
                        <a:rPr lang="ru-RU" sz="2400" b="1" baseline="0" dirty="0" smtClean="0"/>
                        <a:t>, в т.ч. самоуправление, </a:t>
                      </a:r>
                      <a:r>
                        <a:rPr lang="ru-RU" sz="2400" b="1" baseline="0" dirty="0" err="1" smtClean="0"/>
                        <a:t>волонтерство</a:t>
                      </a:r>
                      <a:r>
                        <a:rPr lang="ru-RU" sz="2400" b="1" baseline="0" dirty="0" smtClean="0"/>
                        <a:t> и добровольчество, проф. пробы и практики и </a:t>
                      </a:r>
                      <a:r>
                        <a:rPr lang="ru-RU" sz="2400" b="1" baseline="0" dirty="0" err="1" smtClean="0"/>
                        <a:t>др</a:t>
                      </a:r>
                      <a:r>
                        <a:rPr lang="ru-RU" sz="2400" b="1" baseline="0" dirty="0" smtClean="0"/>
                        <a:t>….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baseline="0" dirty="0" smtClean="0"/>
                        <a:t>  Социально-педагогическое партнерство.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baseline="0" dirty="0" smtClean="0"/>
                        <a:t>  Сотрудничество с родителями.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baseline="0" dirty="0" smtClean="0"/>
                        <a:t>  Взаимодействие с членами педагогического коллектива по соблюдению законных интересов ребенка.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baseline="0" dirty="0" smtClean="0"/>
                        <a:t>  Комплексная поддержка трудных жизненных ситуаций ребенка.</a:t>
                      </a:r>
                      <a:endParaRPr lang="ru-RU" sz="2400" b="1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0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51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Направления воспитательной деятельности (ФГОС ОО)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073633"/>
              </p:ext>
            </p:extLst>
          </p:nvPr>
        </p:nvGraphicFramePr>
        <p:xfrm>
          <a:off x="239350" y="1600200"/>
          <a:ext cx="10145621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167"/>
                <a:gridCol w="5405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 воспитания по ФГОС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121920" marR="121920"/>
                </a:tc>
              </a:tr>
              <a:tr h="8987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Гражданско-патриотическое воспитание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Социокультурное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медиакультурное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воспитание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гражданственности, патриотизма, уважения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правам, свободам и обязанностям человека </a:t>
                      </a:r>
                      <a:endParaRPr lang="ru-RU" sz="2000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2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Нравственное и духовное воспитание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семейных ценностей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коммуникативной культуры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Воспитание духовно-нравственное, семейных ценностей, формирование коммуникативной культуры</a:t>
                      </a:r>
                    </a:p>
                    <a:p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положительного отношения к труду и творчеству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Интеллектуальное воспитание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трудолюбия, творческого отношения к учению, труду, жизни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1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Здоровьесберегающее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Правовое воспитание и культура безопасности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Экологическое воспитание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Здоровьесбережение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экологическое воспитание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культура безопасности</a:t>
                      </a:r>
                      <a:endParaRPr lang="ru-RU" sz="2000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20" y="105092"/>
            <a:ext cx="1317227" cy="13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48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Разделы плана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170" y="969622"/>
            <a:ext cx="10184811" cy="56166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 класса/краткая характеристика классного коллектива (инвариантная часть)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программы воспитания ОО на текущий учебный год: тема, направленность, подпрограммы, ключевые события, перечень социальных партнеров и др. (вариативная часть)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внеурочной деятельности и дополнительного образования обучающихся с персонифицированным списком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(инвариантная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вариативная части)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план-график мероприятий, событий с указанием формы, времени, места реализации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(инвариантная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часть)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классного руководителя с родительской общественностью классного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с указанием тематики и формы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общих 4-х родительских встреч, индивидуальные формы взаимодействия (инвариантная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взаимодействия с педагогическим коллективом: перечень групповых и индивидуальных консультаций и др.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(инвариантная часть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Приложения: протоколы родительских собраний, малых педсоветов и др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(вариативная часть)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16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294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Выводы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2" y="1580606"/>
            <a:ext cx="10097292" cy="494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формата плана - решение образовательной организации (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excel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.., закрепленное в локальном акте);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План носит комплексный характер и охватывает всю инвариантную часть.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вариативной части плана на 100% определяет образовательная организация.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Форма документации классного руководителя – ПЛАН РАБОТЫ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35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556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Критерии оценивания специфики реализации воспитания в </a:t>
            </a:r>
            <a:r>
              <a:rPr lang="ru-RU" dirty="0" err="1" smtClean="0">
                <a:solidFill>
                  <a:schemeClr val="accent1"/>
                </a:solidFill>
              </a:rPr>
              <a:t>оо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1436914"/>
            <a:ext cx="10293531" cy="52120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вариативных модулей программы, выражающих специфику реализации программы воспитания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субъектов воспитания  (школьники, родители, педагоги)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деятельности: направленность, формы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родительской общественностью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Деятельностные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освоения социокультурного пространства школы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формы и содержание реализации самоуправления/общественных детских объединений</a:t>
            </a:r>
          </a:p>
          <a:p>
            <a:pPr lvl="0"/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94" y="219392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35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58" y="2619103"/>
            <a:ext cx="1002792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Как поддержать свою профессиональную компетентность?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7" y="1609416"/>
            <a:ext cx="10489474" cy="503957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79" y="219391"/>
            <a:ext cx="1741769" cy="1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72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338958" y="1713342"/>
            <a:ext cx="7531497" cy="120430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ресурсный центр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модернизации воспитательной деятельности  в образовательных организациях города Екатеринбурга на 2020-2023 гг.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9140000">
            <a:off x="1755245" y="2454597"/>
            <a:ext cx="8681508" cy="329259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ЕКАТЕРИНБУРГСКИЙ ДОМ УЧИТЕЛЯ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" y="-5352"/>
            <a:ext cx="2032339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21778" y="35469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участия общеобразовательных школ города в деятельности ГРЦ по модернизации воспитательного пространства Екатеринбурга. </a:t>
            </a:r>
          </a:p>
        </p:txBody>
      </p:sp>
    </p:spTree>
    <p:extLst>
      <p:ext uri="{BB962C8B-B14F-4D97-AF65-F5344CB8AC3E}">
        <p14:creationId xmlns:p14="http://schemas.microsoft.com/office/powerpoint/2010/main" val="289410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5" y="274638"/>
            <a:ext cx="10620102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Уровни воспитательных результатов учитываются при определении цели воспитания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807572"/>
              </p:ext>
            </p:extLst>
          </p:nvPr>
        </p:nvGraphicFramePr>
        <p:xfrm>
          <a:off x="137456" y="1510394"/>
          <a:ext cx="10436925" cy="513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10"/>
                <a:gridCol w="2543452"/>
                <a:gridCol w="2894273"/>
                <a:gridCol w="3157390"/>
              </a:tblGrid>
              <a:tr h="53981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ВД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ФГОС НОО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ФГОС ООО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ФГОС СОО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</a:tr>
              <a:tr h="212967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Гражданско-патриотическое</a:t>
                      </a:r>
                      <a:endParaRPr lang="ru-RU" sz="20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историко-культурной, этнической и муниципальной/ региональной спецификой</a:t>
                      </a:r>
                      <a:endParaRPr lang="ru-RU" sz="20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российской гражданской идентичности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учетом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историко-культурной и этнической специфику региона</a:t>
                      </a:r>
                      <a:endParaRPr lang="ru-RU" sz="20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к защите интересов Отечества;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 патриотическому служению, социально-значимая деятельность</a:t>
                      </a:r>
                    </a:p>
                  </a:txBody>
                  <a:tcPr marL="121920" marR="121920"/>
                </a:tc>
              </a:tr>
              <a:tr h="2274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Коммуникативное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Формирование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коммуникативных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навыков, навыков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самоорганизации в группе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Формирование позитивной самооценки, самоуважения, конструктивных способов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выражения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Готовность и способность вести диалог с другими людьми и достигать в нем взаимопонимания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47625" marB="47625"/>
                </a:tc>
              </a:tr>
            </a:tbl>
          </a:graphicData>
        </a:graphic>
      </p:graphicFrame>
      <p:pic>
        <p:nvPicPr>
          <p:cNvPr id="5" name="Picture 2" descr="http://moukornilovo.ucoz.ru/documents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36" y="5233308"/>
            <a:ext cx="1461407" cy="1076052"/>
          </a:xfrm>
          <a:prstGeom prst="rect">
            <a:avLst/>
          </a:prstGeom>
          <a:noFill/>
        </p:spPr>
      </p:pic>
      <p:pic>
        <p:nvPicPr>
          <p:cNvPr id="7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" y="-1"/>
            <a:ext cx="916131" cy="112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5432" y="92532"/>
            <a:ext cx="1087120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 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Администрации города Екатеринбурга от 17.02.2021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220/46/36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присвоении статуса городского ресурсного центра  по модернизации воспитательной деятельности в образовательных организациях города Екатеринбурга на 2020-2023 гг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ГРЦ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 единого воспитательного пространства общеобразовательных школ на уровне МО «город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Екатеринбург»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ДОМА УЧИТЕЛЯ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–РЕСУРСНЫЕ ЦЕНТРЫ. </a:t>
            </a:r>
            <a:r>
              <a:rPr lang="ru-RU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18" y="3424239"/>
            <a:ext cx="19049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0704512" y="1981100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07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30975"/>
              </p:ext>
            </p:extLst>
          </p:nvPr>
        </p:nvGraphicFramePr>
        <p:xfrm>
          <a:off x="1199456" y="548680"/>
          <a:ext cx="8928992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1587872"/>
                <a:gridCol w="4844843"/>
                <a:gridCol w="2496277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№/кураторы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группы – члены Координационного совета (КС)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ШКОЛЫ/РРЦ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группа РРЦ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№ 2, 45, 138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Классное руководство и наставничество.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185 (ВИ), 17 (ЛЕН), 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159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ЛЕН)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родителями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 (ВИ), 59 (ЧК)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служба примирения (авторский модуль)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 (ОРДЖО)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Экскурсии,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походы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экспедиции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 (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8268"/>
              </p:ext>
            </p:extLst>
          </p:nvPr>
        </p:nvGraphicFramePr>
        <p:xfrm>
          <a:off x="1199456" y="2492897"/>
          <a:ext cx="8928992" cy="767969"/>
        </p:xfrm>
        <a:graphic>
          <a:graphicData uri="http://schemas.openxmlformats.org/drawingml/2006/table">
            <a:tbl>
              <a:tblPr firstRow="1" firstCol="1" bandRow="1"/>
              <a:tblGrid>
                <a:gridCol w="1536171"/>
                <a:gridCol w="4896544"/>
                <a:gridCol w="2496277"/>
              </a:tblGrid>
              <a:tr h="210312">
                <a:tc rowSpan="3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2"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РРЦ</a:t>
                      </a:r>
                      <a:endParaRPr lang="ru-RU" sz="11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№ 88, 167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урок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 ( Кир)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Курсы внеурочной деятельности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 (ЖД)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Профориентация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 ( Кир)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89031"/>
              </p:ext>
            </p:extLst>
          </p:nvPr>
        </p:nvGraphicFramePr>
        <p:xfrm>
          <a:off x="1199456" y="3717032"/>
          <a:ext cx="8928992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536171"/>
                <a:gridCol w="4974552"/>
                <a:gridCol w="2418269"/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группа РРЦ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 № 7,  84, 173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Самоуправление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 (ОКТ), 52 (ЧК), 135 (ЧК), 175 (ЛЕН)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Детские общественные объединения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(ВИ), 84 (ЧК), 173 (Лен), 98 (Ордж)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 (лен), 71 (ОКТ),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ЖД), 95 (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Орджо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7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57770"/>
              </p:ext>
            </p:extLst>
          </p:nvPr>
        </p:nvGraphicFramePr>
        <p:xfrm>
          <a:off x="1679509" y="908721"/>
          <a:ext cx="9313034" cy="806961"/>
        </p:xfrm>
        <a:graphic>
          <a:graphicData uri="http://schemas.openxmlformats.org/drawingml/2006/table">
            <a:tbl>
              <a:tblPr firstRow="1" firstCol="1" bandRow="1"/>
              <a:tblGrid>
                <a:gridCol w="1632181"/>
                <a:gridCol w="3648405"/>
                <a:gridCol w="4032448"/>
              </a:tblGrid>
              <a:tr h="80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группа РРЦ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 </a:t>
                      </a: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16, 125</a:t>
                      </a:r>
                      <a:r>
                        <a:rPr lang="ru-RU" sz="1200" baseline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Ключевые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общешкольные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дела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 (КИР), 87 (ЧК), 116 (ВИ), 61 (ЧК),  67 (ОРДЖО), 69 (ВИ), 10 (ЛЕН), 19 (ЛЕН),  44 (ЧК)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90103"/>
              </p:ext>
            </p:extLst>
          </p:nvPr>
        </p:nvGraphicFramePr>
        <p:xfrm>
          <a:off x="1679509" y="1988840"/>
          <a:ext cx="9313034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1632181"/>
                <a:gridCol w="3648405"/>
                <a:gridCol w="4032448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группа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РРЦ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 № 4, 177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Школьные медиа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 (ВИ), 177 (ЧК), 200 (ЧК), 4 (ЖД)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предметно-эстетической среды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(ЧК), 148, 50 (ЖД)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2"/>
              </p:ext>
            </p:extLst>
          </p:nvPr>
        </p:nvGraphicFramePr>
        <p:xfrm>
          <a:off x="1679509" y="188640"/>
          <a:ext cx="9313034" cy="576064"/>
        </p:xfrm>
        <a:graphic>
          <a:graphicData uri="http://schemas.openxmlformats.org/drawingml/2006/table">
            <a:tbl>
              <a:tblPr firstRow="1" firstCol="1" bandRow="1"/>
              <a:tblGrid>
                <a:gridCol w="1632181"/>
                <a:gridCol w="3648405"/>
                <a:gridCol w="4032448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№/кураторы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–члены КС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ШКОЛЫ/РРЦ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81669"/>
              </p:ext>
            </p:extLst>
          </p:nvPr>
        </p:nvGraphicFramePr>
        <p:xfrm>
          <a:off x="1679509" y="2996952"/>
          <a:ext cx="921702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536171"/>
                <a:gridCol w="3648405"/>
                <a:gridCol w="4032448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группа РРЦ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 № 62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Авторский модуль «Школьный музей»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(ВИ), 131, 142 (ЧК), 67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ОРДЖО)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Авторские модули: «Здоровьесбрежение»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«Театр ИГРА»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(ОРДЖО)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(ОРДЖО)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39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71" y="197347"/>
            <a:ext cx="110412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–май 2021 года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педагогические онлайн –кафе «Практикум-презентация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РРЦ с участием педагогической общественности города: зам. директора, классные руководители, педагоги-организаторы….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(формат проведения,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16:00!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31.03.2021 (группа № 3 РРЦ) – самоуправление, ДОО,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07.04.2021 (группа № 5 РРЦ) – школьные медиа, организация П-Э среды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14.04.2021  (группа № 6 РРЦ) – авторские модули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21.04.2021 (группа № 4 РРЦ) – ключевые общешкольные дела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28.04. 2021 (группа № 2 РРЦ) -  школьный урок, курсы внеурочной деятельности, профориентация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12.05.2021 (группа № 1 РРЦ) – классное руководство, работа с родителями, школьная служба примирения, экскурсии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26.05.2021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финальное педагогическое кафе ГРЦ/РРЦ</a:t>
            </a: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56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50" y="260649"/>
            <a:ext cx="114252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Осуществление ГРЦ совместно с РРЦ комплекса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адресных, дифференцированных методических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услуг для ОО</a:t>
            </a:r>
          </a:p>
          <a:p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 комплекс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входит: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предметно-методический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сервис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(предоставление пакета эффективных технологий обучения и воспитания, подготовка методических пособий);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мониторинговый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сервис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(разработка инструментария мониторинга организации воспитательной деятельности, проведение диагностических исследований);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консалтинговый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сервис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(практико-ориентированное консультирование по решению актуальных педагогических и управленческих задач);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экспертный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сервис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(редактирование методических продуктов);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информационно-библиотечный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сервис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(поиск, накопление, систематизация и трансферт научно-методической и психолого-педагогической информации, создание информационных банков данных, издание методической продукции);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маркетинговый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сервис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(изучение востребованных социумом видов, форматов событий/технологий в области воспитания, определение степени удовлетворения проведенных событий в МОО);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методический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консалтинг, методический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коучинг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(т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ренинг) для оказания оперативной методической поддержки, повышения уровня методологической, технологической культуры педагогов.</a:t>
            </a:r>
            <a:endParaRPr lang="ru-RU" sz="1600" b="0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21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" y="0"/>
            <a:ext cx="91613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12" y="0"/>
            <a:ext cx="11713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ПРОДУКТ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СЕТЕВОГО ПРОЕКТА В РАМКАХ ДЕЯТЕЛЬНОСТИ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ГРЦ/РРЦ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воспитательной деятельности  в общеобразовательных организациях с разработкой нормативно-правовых, организационно-содержательных, мониторинговых материалов для ее внедрения и функционирования;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электронного банка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практико-ориентированных методических разработок, методических рекомендаций по разработке, апробации    и реализации  рабочей Программы воспитания;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муниципального виртуального навигатора (атласа)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воспитательных практик  методик, технологий;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информационно-библиотечного сервиса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мобильной систематизации и трансферта между ОО города методических продуктов, материалов;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деятельности ГРЦ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сообществу и широкой общественности города   с целью повышения статуса специалистов в области воспитания,  уровня компетенции всех субъектов воспитательного процесса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9480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Подводим итоги: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9416"/>
            <a:ext cx="10023566" cy="4846320"/>
          </a:xfrm>
        </p:spPr>
        <p:txBody>
          <a:bodyPr/>
          <a:lstStyle/>
          <a:p>
            <a:pPr marL="514350" indent="-514350">
              <a:buFont typeface="Wingdings 2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Вас на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связано с положительными эмоциями? 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вопросах удалось разобраться?</a:t>
            </a:r>
          </a:p>
          <a:p>
            <a:pPr marL="0" indent="0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b="1" dirty="0" smtClean="0"/>
          </a:p>
        </p:txBody>
      </p:sp>
      <p:pic>
        <p:nvPicPr>
          <p:cNvPr id="6146" name="Picture 2" descr="https://moe-online.ru/media_new/8/8/2/9/8/5/nn490568/original_photo-thumb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5643" y="1061808"/>
            <a:ext cx="2223407" cy="2223407"/>
          </a:xfrm>
          <a:prstGeom prst="rect">
            <a:avLst/>
          </a:prstGeom>
          <a:noFill/>
        </p:spPr>
      </p:pic>
      <p:pic>
        <p:nvPicPr>
          <p:cNvPr id="6148" name="Picture 4" descr="https://sun9-7.userapi.com/9dty2crl2wGiEyy6BlliJU3CPiBUPWQD0RwjAw/Dh-jzZyg-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6971"/>
            <a:ext cx="4367299" cy="2906713"/>
          </a:xfrm>
          <a:prstGeom prst="rect">
            <a:avLst/>
          </a:prstGeom>
          <a:noFill/>
        </p:spPr>
      </p:pic>
      <p:pic>
        <p:nvPicPr>
          <p:cNvPr id="6152" name="Picture 8" descr="https://fs.znanio.ru/7ec5d2/1e/a7/da648f7d0b45ee6c833eb6cb3a45d516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66" y="3591439"/>
            <a:ext cx="3536222" cy="2479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04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62" y="6063391"/>
            <a:ext cx="1155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Распоряжение Правительства Российской Федерации от 29.05.2015 № 996-р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«Об утверждении Стратегии развития воспитания в Российской Федерации на период до 2025 года»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0210" y="407884"/>
            <a:ext cx="8834789" cy="42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Стратегия развития воспитания в Российской Федерации на период до 2025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754"/>
            <a:ext cx="1206785" cy="1041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210" y="1260486"/>
            <a:ext cx="407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ПРИОРИТЕТНАЯ 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210" y="1559090"/>
            <a:ext cx="1101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реализовывать свой потенциал в условиях современного общества, готовой к мирному созиданию и защите Родины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210" y="2562838"/>
            <a:ext cx="59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ОБНОВЛЕНИЕ ВОСПИТАТЕЛЬНОГО ПРОЦЕССА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1076323" y="2986578"/>
          <a:ext cx="4984751" cy="172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6483349" y="2932170"/>
          <a:ext cx="4984751" cy="181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/>
          </p:nvPr>
        </p:nvGraphicFramePr>
        <p:xfrm>
          <a:off x="2233750" y="4858456"/>
          <a:ext cx="8164284" cy="113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>
            <a:spLocks noGrp="1"/>
          </p:cNvSpPr>
          <p:nvPr>
            <p:ph type="title"/>
          </p:nvPr>
        </p:nvSpPr>
        <p:spPr>
          <a:xfrm>
            <a:off x="0" y="340752"/>
            <a:ext cx="12191999" cy="426638"/>
          </a:xfrm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внедрение программы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4489" y="5438091"/>
            <a:ext cx="7795555" cy="89255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2020-21 уч. год: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01.09.2021 г.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школах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Екатеринбурга будет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349" y="1362638"/>
            <a:ext cx="32476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Программа-конструктор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(упрощает процесс разработки школами своих программ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школа –одна программа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(сокращает объем и количество обязательной школьной документации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цели воспитания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(формулируется на основе базовых ценностей, объединяющих наше общество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программы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(позволяет преодолеть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мероприятийность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построения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её гибкой и вариативной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20" y="1508991"/>
            <a:ext cx="419100" cy="408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7" y="2117317"/>
            <a:ext cx="659194" cy="6591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53" y="3121528"/>
            <a:ext cx="646833" cy="485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12" y="4128219"/>
            <a:ext cx="457908" cy="3915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66" y="4781694"/>
            <a:ext cx="601805" cy="6018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3825472" y="836023"/>
            <a:ext cx="4054572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ОСОБЕННОСТИ ПРИМЕРНОЙ ПРОГРАММЫ ВОСПИТАНИЯ:</a:t>
            </a:r>
            <a:endParaRPr lang="ru-RU" sz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276727" y="1066855"/>
            <a:ext cx="3558275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/>
              <a:t>ВИДЫ И ФОРМЫ СОДЕРЖАНИЯ ДЕЯТЕЛЬНОСТИ:</a:t>
            </a:r>
            <a:endParaRPr lang="ru-RU" sz="12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724900" y="1728637"/>
            <a:ext cx="2781299" cy="184665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Инвариантные модули:</a:t>
            </a:r>
          </a:p>
          <a:p>
            <a:r>
              <a:rPr lang="ru-RU" sz="1400" dirty="0"/>
              <a:t>«Классное руководство»,</a:t>
            </a:r>
          </a:p>
          <a:p>
            <a:r>
              <a:rPr lang="ru-RU" sz="1400" dirty="0"/>
              <a:t>«Школьный урок»</a:t>
            </a:r>
          </a:p>
          <a:p>
            <a:r>
              <a:rPr lang="ru-RU" sz="1400" dirty="0"/>
              <a:t>«Курсы внеурочной деятельности»</a:t>
            </a:r>
          </a:p>
          <a:p>
            <a:r>
              <a:rPr lang="ru-RU" sz="1400" dirty="0"/>
              <a:t>«Работа с родителями»</a:t>
            </a:r>
          </a:p>
          <a:p>
            <a:r>
              <a:rPr lang="ru-RU" sz="1400" dirty="0"/>
              <a:t>«Самоуправление» *</a:t>
            </a:r>
          </a:p>
          <a:p>
            <a:r>
              <a:rPr lang="ru-RU" sz="1400" dirty="0"/>
              <a:t>«Профориентация»*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724900" y="4118342"/>
            <a:ext cx="2781300" cy="227754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Вариативные модули:</a:t>
            </a:r>
          </a:p>
          <a:p>
            <a:r>
              <a:rPr lang="ru-RU" sz="1400" dirty="0"/>
              <a:t>«Ключевые общешкольные дела»</a:t>
            </a:r>
          </a:p>
          <a:p>
            <a:r>
              <a:rPr lang="ru-RU" sz="1400" dirty="0"/>
              <a:t>«Детские общественные объединения»</a:t>
            </a:r>
          </a:p>
          <a:p>
            <a:r>
              <a:rPr lang="ru-RU" sz="1400" dirty="0"/>
              <a:t>«Школьные медиа»</a:t>
            </a:r>
          </a:p>
          <a:p>
            <a:r>
              <a:rPr lang="ru-RU" sz="1400" dirty="0"/>
              <a:t>«Экскурсии, экспедиции, походы»</a:t>
            </a:r>
          </a:p>
          <a:p>
            <a:r>
              <a:rPr lang="ru-RU" sz="1400" dirty="0"/>
              <a:t>«Организация предметно-эстетической</a:t>
            </a:r>
          </a:p>
          <a:p>
            <a:r>
              <a:rPr lang="ru-RU" sz="1400" dirty="0"/>
              <a:t>среды</a:t>
            </a:r>
            <a:r>
              <a:rPr lang="ru-RU" sz="1400" dirty="0" smtClean="0"/>
              <a:t>»</a:t>
            </a:r>
          </a:p>
          <a:p>
            <a:endParaRPr lang="ru-RU" sz="1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209976" y="992914"/>
            <a:ext cx="3031245" cy="101566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 - один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пилотных регионов, с 2019 г. апробирующий примерную программу воспитания.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эксперт по региону –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Д.А. 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stCxn id="26" idx="2"/>
            <a:endCxn id="27" idx="0"/>
          </p:cNvCxnSpPr>
          <p:nvPr/>
        </p:nvCxnSpPr>
        <p:spPr>
          <a:xfrm>
            <a:off x="10115550" y="3575296"/>
            <a:ext cx="0" cy="5430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935" y="-5756"/>
            <a:ext cx="990600" cy="9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4" y="548639"/>
            <a:ext cx="10763794" cy="151529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  (вступил в силу с 1 сентября 2020 года)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800"/>
            <a:ext cx="10141131" cy="4768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в статью 2 пункт 2 изложить в следующей редакции: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«</a:t>
            </a:r>
            <a:r>
              <a:rPr lang="ru-RU" sz="1800" i="1" dirty="0" smtClean="0">
                <a:solidFill>
                  <a:srgbClr val="0070C0"/>
                </a:solidFill>
              </a:rPr>
              <a:t>Воспитание</a:t>
            </a:r>
            <a:r>
              <a:rPr lang="ru-RU" sz="1800" dirty="0" smtClean="0">
                <a:solidFill>
                  <a:srgbClr val="0070C0"/>
                </a:solidFill>
              </a:rPr>
              <a:t> - деятельность, направленная на развитие личности, создание условий для самоопределения и социализации обучающихся на основе </a:t>
            </a:r>
            <a:r>
              <a:rPr lang="ru-RU" sz="1800" dirty="0" err="1" smtClean="0">
                <a:solidFill>
                  <a:srgbClr val="0070C0"/>
                </a:solidFill>
              </a:rPr>
              <a:t>социокультурных</a:t>
            </a:r>
            <a:r>
              <a:rPr lang="ru-RU" sz="1800" dirty="0" smtClean="0">
                <a:solidFill>
                  <a:srgbClr val="0070C0"/>
                </a:solidFill>
              </a:rPr>
              <a:t>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sz="1800" b="1" dirty="0" smtClean="0">
                <a:solidFill>
                  <a:srgbClr val="0070C0"/>
                </a:solidFill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</a:t>
            </a:r>
          </a:p>
          <a:p>
            <a:endParaRPr lang="ru-RU" dirty="0"/>
          </a:p>
        </p:txBody>
      </p:sp>
      <p:pic>
        <p:nvPicPr>
          <p:cNvPr id="5" name="Picture 2" descr="C:\Users\Admin\Desktop\Новый логотип Е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46" y="76291"/>
            <a:ext cx="1524254" cy="15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10618</TotalTime>
  <Words>5727</Words>
  <Application>Microsoft Office PowerPoint</Application>
  <PresentationFormat>Произвольный</PresentationFormat>
  <Paragraphs>677</Paragraphs>
  <Slides>66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Углы</vt:lpstr>
      <vt:lpstr>Рефлексивная практика   рабочая программа воспитания: как отразить специфику и уникальность школы  </vt:lpstr>
      <vt:lpstr>Регламент работы </vt:lpstr>
      <vt:lpstr>Актуальность </vt:lpstr>
      <vt:lpstr>Направления и виды   воспитательной  деятельности</vt:lpstr>
      <vt:lpstr>Презентация PowerPoint</vt:lpstr>
      <vt:lpstr>Уровни воспитательных результатов учитываются при определении цели воспитания </vt:lpstr>
      <vt:lpstr>Презентация PowerPoint</vt:lpstr>
      <vt:lpstr>Апробация и внедрение программы воспитания</vt:lpstr>
      <vt:lpstr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  (вступил в силу с 1 сентября 2020 года) </vt:lpstr>
      <vt:lpstr>Сущность рабочей программы воспитания </vt:lpstr>
      <vt:lpstr>Презентация PowerPoint</vt:lpstr>
      <vt:lpstr>Уровень личной компетентности в вопросе создания программы воспитания </vt:lpstr>
      <vt:lpstr>http://form.instrao.ru/</vt:lpstr>
      <vt:lpstr>Основные вопросы  или заметки на полях…</vt:lpstr>
      <vt:lpstr>Затруднения при написании раздела 1 </vt:lpstr>
      <vt:lpstr>Определяем исходную позицию </vt:lpstr>
      <vt:lpstr>Воспитывающая социокультурная среда </vt:lpstr>
      <vt:lpstr>Компоненты воспитательной среды школы (по Н.Е. Щурковой) </vt:lpstr>
      <vt:lpstr>    Основные механизмы реализации  средового подхода  в  воспитании:     </vt:lpstr>
      <vt:lpstr>Презентация PowerPoint</vt:lpstr>
      <vt:lpstr>Раздел 1. «Особенности организуемого в школе воспитательного процесса»</vt:lpstr>
      <vt:lpstr>Как вовлечь педагогический коллектив в проектирование программы?  </vt:lpstr>
      <vt:lpstr>ВОСПИТАНИЕ. С каким действием ассоциируется понятие? Выразите глаголом неопределенной формы ЧТО ДЕЛАТЬ? </vt:lpstr>
      <vt:lpstr>ВОСПИТЫВАТЬ </vt:lpstr>
      <vt:lpstr> Технология форсайт-сессии «Соборный текст»  выпишем все перечисленные глаголы. Главное – БЕЗ повторов </vt:lpstr>
      <vt:lpstr> инструкция  по проведению форсайт-сессии «Соборный текст»  </vt:lpstr>
      <vt:lpstr>Принципы воспитания = нормы и правила  </vt:lpstr>
      <vt:lpstr>Принципы воспитания примерной программы  (школа В.А. караковского)</vt:lpstr>
      <vt:lpstr>Модульный принцип закладывает основы выделения механизмов реализации программы воспитания   </vt:lpstr>
      <vt:lpstr>Как определить вариативные модули рабочей программы воспитания</vt:lpstr>
      <vt:lpstr>Затруднения при написании раздела 2 </vt:lpstr>
      <vt:lpstr>Основа Целеполагания воспитания – компоненты личностного развития/ личностных результатов    </vt:lpstr>
      <vt:lpstr>Осознаем цели воспитания через ответы на вопросы</vt:lpstr>
      <vt:lpstr>Проводим сравнительный анализ </vt:lpstr>
      <vt:lpstr>Единство целей воспитания обеспечивает позитивную динамику развития личности </vt:lpstr>
      <vt:lpstr>Как мы поймем, что сформулировали цель воспитания?                Критерии</vt:lpstr>
      <vt:lpstr>Кейсы: Примеры  целей  </vt:lpstr>
      <vt:lpstr>Кейс: пример задач воспитания</vt:lpstr>
      <vt:lpstr>Затруднения при написании раздела 3 </vt:lpstr>
      <vt:lpstr>Ключевые общешкольные дела  (понятие В.А. Караковского) </vt:lpstr>
      <vt:lpstr>От мероприятий к значимым событиям</vt:lpstr>
      <vt:lpstr>Рефлексивные вопросы для организации совместного события </vt:lpstr>
      <vt:lpstr>Презентация PowerPoint</vt:lpstr>
      <vt:lpstr>Инвариантный Модуль: курсы внеурочной деятельности</vt:lpstr>
      <vt:lpstr>Вариативный Модуль:  дополнительное обРазование</vt:lpstr>
      <vt:lpstr>Презентация PowerPoint</vt:lpstr>
      <vt:lpstr>Инвариантный модуль: классное руководство</vt:lpstr>
      <vt:lpstr> Разработка структуры планов классного руководителя в контексте методических рекомендаций Министерства просвещения Российской Федерации и рабочей программы Воспитания </vt:lpstr>
      <vt:lpstr>Основные понятия </vt:lpstr>
      <vt:lpstr>Документ конкретизирует</vt:lpstr>
      <vt:lpstr>Основа (принципы) воспитания работы классного руководителя</vt:lpstr>
      <vt:lpstr>Чему самому важному, как классные руководители, мы учим ребят?</vt:lpstr>
      <vt:lpstr>Приоритеты классного руководителя </vt:lpstr>
      <vt:lpstr>Направления воспитательной деятельности (ФГОС ОО)</vt:lpstr>
      <vt:lpstr>Разделы плана </vt:lpstr>
      <vt:lpstr>Выводы  </vt:lpstr>
      <vt:lpstr>Критерии оценивания специфики реализации воспитания в оо </vt:lpstr>
      <vt:lpstr>Как поддержать свою профессиональную компетентность? </vt:lpstr>
      <vt:lpstr>Городской  ресурсный центр по модернизации воспитательной деятельности  в образовательных организациях города Екатеринбурга на 2020-2023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Подводим итоги: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на основе технического конструирования</dc:title>
  <dc:creator>Голубцов Алексей Валерьевич</dc:creator>
  <cp:lastModifiedBy>Татьяна Евгеньевна</cp:lastModifiedBy>
  <cp:revision>1064</cp:revision>
  <cp:lastPrinted>2021-03-19T03:07:43Z</cp:lastPrinted>
  <dcterms:created xsi:type="dcterms:W3CDTF">2017-06-28T07:28:35Z</dcterms:created>
  <dcterms:modified xsi:type="dcterms:W3CDTF">2021-03-19T06:45:35Z</dcterms:modified>
</cp:coreProperties>
</file>